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81" r:id="rId2"/>
    <p:sldId id="298" r:id="rId3"/>
    <p:sldId id="279" r:id="rId4"/>
    <p:sldId id="299" r:id="rId5"/>
    <p:sldId id="300" r:id="rId6"/>
    <p:sldId id="282" r:id="rId7"/>
    <p:sldId id="283" r:id="rId8"/>
    <p:sldId id="301" r:id="rId9"/>
    <p:sldId id="285" r:id="rId10"/>
    <p:sldId id="302" r:id="rId11"/>
    <p:sldId id="303" r:id="rId12"/>
    <p:sldId id="286" r:id="rId13"/>
    <p:sldId id="287" r:id="rId14"/>
    <p:sldId id="288" r:id="rId15"/>
    <p:sldId id="295" r:id="rId16"/>
    <p:sldId id="296" r:id="rId17"/>
    <p:sldId id="289" r:id="rId18"/>
    <p:sldId id="290" r:id="rId19"/>
    <p:sldId id="291" r:id="rId20"/>
    <p:sldId id="292" r:id="rId21"/>
    <p:sldId id="293" r:id="rId22"/>
    <p:sldId id="294" r:id="rId23"/>
    <p:sldId id="304" r:id="rId24"/>
    <p:sldId id="305" r:id="rId25"/>
    <p:sldId id="297"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FB344E-B4DF-4BD2-A8E8-F61B4F9AA8F8}" type="datetimeFigureOut">
              <a:rPr lang="fr-FR" smtClean="0"/>
              <a:t>11/05/2026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A9A7FB-8546-45D0-BED4-5EF7D011EB1F}" type="slidenum">
              <a:rPr lang="fr-FR" smtClean="0"/>
              <a:t>‹N°›</a:t>
            </a:fld>
            <a:endParaRPr lang="fr-FR"/>
          </a:p>
        </p:txBody>
      </p:sp>
    </p:spTree>
    <p:extLst>
      <p:ext uri="{BB962C8B-B14F-4D97-AF65-F5344CB8AC3E}">
        <p14:creationId xmlns:p14="http://schemas.microsoft.com/office/powerpoint/2010/main" val="386667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DD02A2-D8AD-6944-8E58-35C6F9BA8075}"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502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DD02A2-D8AD-6944-8E58-35C6F9BA8075}"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830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55A9653-A4E5-45B0-9E93-140EEEFA31A8}" type="datetime1">
              <a:rPr lang="fr-FR" smtClean="0"/>
              <a:t>11/05/2026</a:t>
            </a:fld>
            <a:endParaRPr lang="fr-FR"/>
          </a:p>
        </p:txBody>
      </p:sp>
      <p:sp>
        <p:nvSpPr>
          <p:cNvPr id="5" name="Espace réservé du pied de page 4"/>
          <p:cNvSpPr>
            <a:spLocks noGrp="1"/>
          </p:cNvSpPr>
          <p:nvPr>
            <p:ph type="ftr" sz="quarter" idx="11"/>
          </p:nvPr>
        </p:nvSpPr>
        <p:spPr/>
        <p:txBody>
          <a:bodyPr/>
          <a:lstStyle/>
          <a:p>
            <a:r>
              <a:rPr lang="fr-FR"/>
              <a:t>SEMINAIRE DE MEDECINE THERMALE DU 15 MAI 2019 – Dr Laure SORITEAU / Dr Hugues DESFOUR</a:t>
            </a:r>
          </a:p>
        </p:txBody>
      </p:sp>
      <p:sp>
        <p:nvSpPr>
          <p:cNvPr id="6" name="Espace réservé du numéro de diapositive 5"/>
          <p:cNvSpPr>
            <a:spLocks noGrp="1"/>
          </p:cNvSpPr>
          <p:nvPr>
            <p:ph type="sldNum" sz="quarter" idx="12"/>
          </p:nvPr>
        </p:nvSpPr>
        <p:spPr/>
        <p:txBody>
          <a:bodyPr/>
          <a:lstStyle/>
          <a:p>
            <a:fld id="{3EF67AE2-FD5D-1C42-B3C7-76DB7C76E626}" type="slidenum">
              <a:rPr lang="fr-FR" smtClean="0"/>
              <a:t>‹N°›</a:t>
            </a:fld>
            <a:endParaRPr lang="fr-FR"/>
          </a:p>
        </p:txBody>
      </p:sp>
    </p:spTree>
    <p:extLst>
      <p:ext uri="{BB962C8B-B14F-4D97-AF65-F5344CB8AC3E}">
        <p14:creationId xmlns:p14="http://schemas.microsoft.com/office/powerpoint/2010/main" val="20481823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3D82494-637B-42C4-853D-5E1A260867A2}" type="datetime1">
              <a:rPr lang="fr-FR" smtClean="0"/>
              <a:t>11/05/2026</a:t>
            </a:fld>
            <a:endParaRPr lang="fr-FR"/>
          </a:p>
        </p:txBody>
      </p:sp>
      <p:sp>
        <p:nvSpPr>
          <p:cNvPr id="5" name="Espace réservé du pied de page 4"/>
          <p:cNvSpPr>
            <a:spLocks noGrp="1"/>
          </p:cNvSpPr>
          <p:nvPr>
            <p:ph type="ftr" sz="quarter" idx="11"/>
          </p:nvPr>
        </p:nvSpPr>
        <p:spPr/>
        <p:txBody>
          <a:bodyPr/>
          <a:lstStyle/>
          <a:p>
            <a:r>
              <a:rPr lang="fr-FR"/>
              <a:t>SEMINAIRE DE MEDECINE THERMALE DU 15 MAI 2019 – Dr Laure SORITEAU / Dr Hugues DESFOUR</a:t>
            </a:r>
          </a:p>
        </p:txBody>
      </p:sp>
      <p:sp>
        <p:nvSpPr>
          <p:cNvPr id="6" name="Espace réservé du numéro de diapositive 5"/>
          <p:cNvSpPr>
            <a:spLocks noGrp="1"/>
          </p:cNvSpPr>
          <p:nvPr>
            <p:ph type="sldNum" sz="quarter" idx="12"/>
          </p:nvPr>
        </p:nvSpPr>
        <p:spPr/>
        <p:txBody>
          <a:bodyPr/>
          <a:lstStyle/>
          <a:p>
            <a:fld id="{3EF67AE2-FD5D-1C42-B3C7-76DB7C76E626}" type="slidenum">
              <a:rPr lang="fr-FR" smtClean="0"/>
              <a:t>‹N°›</a:t>
            </a:fld>
            <a:endParaRPr lang="fr-FR"/>
          </a:p>
        </p:txBody>
      </p:sp>
    </p:spTree>
    <p:extLst>
      <p:ext uri="{BB962C8B-B14F-4D97-AF65-F5344CB8AC3E}">
        <p14:creationId xmlns:p14="http://schemas.microsoft.com/office/powerpoint/2010/main" val="31732404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26C2167-8BAD-4D27-AD01-29D67C44F6F5}" type="datetime1">
              <a:rPr lang="fr-FR" smtClean="0"/>
              <a:t>11/05/2026</a:t>
            </a:fld>
            <a:endParaRPr lang="fr-FR"/>
          </a:p>
        </p:txBody>
      </p:sp>
      <p:sp>
        <p:nvSpPr>
          <p:cNvPr id="5" name="Espace réservé du pied de page 4"/>
          <p:cNvSpPr>
            <a:spLocks noGrp="1"/>
          </p:cNvSpPr>
          <p:nvPr>
            <p:ph type="ftr" sz="quarter" idx="11"/>
          </p:nvPr>
        </p:nvSpPr>
        <p:spPr/>
        <p:txBody>
          <a:bodyPr/>
          <a:lstStyle/>
          <a:p>
            <a:r>
              <a:rPr lang="fr-FR"/>
              <a:t>SEMINAIRE DE MEDECINE THERMALE DU 15 MAI 2019 – Dr Laure SORITEAU / Dr Hugues DESFOUR</a:t>
            </a:r>
          </a:p>
        </p:txBody>
      </p:sp>
      <p:sp>
        <p:nvSpPr>
          <p:cNvPr id="6" name="Espace réservé du numéro de diapositive 5"/>
          <p:cNvSpPr>
            <a:spLocks noGrp="1"/>
          </p:cNvSpPr>
          <p:nvPr>
            <p:ph type="sldNum" sz="quarter" idx="12"/>
          </p:nvPr>
        </p:nvSpPr>
        <p:spPr/>
        <p:txBody>
          <a:bodyPr/>
          <a:lstStyle/>
          <a:p>
            <a:fld id="{3EF67AE2-FD5D-1C42-B3C7-76DB7C76E626}" type="slidenum">
              <a:rPr lang="fr-FR" smtClean="0"/>
              <a:t>‹N°›</a:t>
            </a:fld>
            <a:endParaRPr lang="fr-FR"/>
          </a:p>
        </p:txBody>
      </p:sp>
    </p:spTree>
    <p:extLst>
      <p:ext uri="{BB962C8B-B14F-4D97-AF65-F5344CB8AC3E}">
        <p14:creationId xmlns:p14="http://schemas.microsoft.com/office/powerpoint/2010/main" val="33583906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DF4720E-D479-455D-AAE9-8232C11E33D1}" type="datetime1">
              <a:rPr lang="fr-FR" smtClean="0"/>
              <a:t>11/05/2026</a:t>
            </a:fld>
            <a:endParaRPr lang="fr-FR"/>
          </a:p>
        </p:txBody>
      </p:sp>
      <p:sp>
        <p:nvSpPr>
          <p:cNvPr id="5" name="Espace réservé du pied de page 4"/>
          <p:cNvSpPr>
            <a:spLocks noGrp="1"/>
          </p:cNvSpPr>
          <p:nvPr>
            <p:ph type="ftr" sz="quarter" idx="11"/>
          </p:nvPr>
        </p:nvSpPr>
        <p:spPr/>
        <p:txBody>
          <a:bodyPr/>
          <a:lstStyle/>
          <a:p>
            <a:r>
              <a:rPr lang="fr-FR"/>
              <a:t>SEMINAIRE DE MEDECINE THERMALE DU 15 MAI 2019 – Dr Laure SORITEAU / Dr Hugues DESFOUR</a:t>
            </a:r>
          </a:p>
        </p:txBody>
      </p:sp>
      <p:sp>
        <p:nvSpPr>
          <p:cNvPr id="6" name="Espace réservé du numéro de diapositive 5"/>
          <p:cNvSpPr>
            <a:spLocks noGrp="1"/>
          </p:cNvSpPr>
          <p:nvPr>
            <p:ph type="sldNum" sz="quarter" idx="12"/>
          </p:nvPr>
        </p:nvSpPr>
        <p:spPr/>
        <p:txBody>
          <a:bodyPr/>
          <a:lstStyle/>
          <a:p>
            <a:fld id="{3EF67AE2-FD5D-1C42-B3C7-76DB7C76E626}" type="slidenum">
              <a:rPr lang="fr-FR" smtClean="0"/>
              <a:t>‹N°›</a:t>
            </a:fld>
            <a:endParaRPr lang="fr-FR"/>
          </a:p>
        </p:txBody>
      </p:sp>
    </p:spTree>
    <p:extLst>
      <p:ext uri="{BB962C8B-B14F-4D97-AF65-F5344CB8AC3E}">
        <p14:creationId xmlns:p14="http://schemas.microsoft.com/office/powerpoint/2010/main" val="3599171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4763758-F67A-4E0C-ADCC-3EB674B1320E}" type="datetime1">
              <a:rPr lang="fr-FR" smtClean="0"/>
              <a:t>11/05/2026</a:t>
            </a:fld>
            <a:endParaRPr lang="fr-FR"/>
          </a:p>
        </p:txBody>
      </p:sp>
      <p:sp>
        <p:nvSpPr>
          <p:cNvPr id="5" name="Espace réservé du pied de page 4"/>
          <p:cNvSpPr>
            <a:spLocks noGrp="1"/>
          </p:cNvSpPr>
          <p:nvPr>
            <p:ph type="ftr" sz="quarter" idx="11"/>
          </p:nvPr>
        </p:nvSpPr>
        <p:spPr/>
        <p:txBody>
          <a:bodyPr/>
          <a:lstStyle/>
          <a:p>
            <a:r>
              <a:rPr lang="fr-FR"/>
              <a:t>SEMINAIRE DE MEDECINE THERMALE DU 15 MAI 2019 – Dr Laure SORITEAU / Dr Hugues DESFOUR</a:t>
            </a:r>
          </a:p>
        </p:txBody>
      </p:sp>
      <p:sp>
        <p:nvSpPr>
          <p:cNvPr id="6" name="Espace réservé du numéro de diapositive 5"/>
          <p:cNvSpPr>
            <a:spLocks noGrp="1"/>
          </p:cNvSpPr>
          <p:nvPr>
            <p:ph type="sldNum" sz="quarter" idx="12"/>
          </p:nvPr>
        </p:nvSpPr>
        <p:spPr/>
        <p:txBody>
          <a:bodyPr/>
          <a:lstStyle/>
          <a:p>
            <a:fld id="{3EF67AE2-FD5D-1C42-B3C7-76DB7C76E626}" type="slidenum">
              <a:rPr lang="fr-FR" smtClean="0"/>
              <a:t>‹N°›</a:t>
            </a:fld>
            <a:endParaRPr lang="fr-FR"/>
          </a:p>
        </p:txBody>
      </p:sp>
    </p:spTree>
    <p:extLst>
      <p:ext uri="{BB962C8B-B14F-4D97-AF65-F5344CB8AC3E}">
        <p14:creationId xmlns:p14="http://schemas.microsoft.com/office/powerpoint/2010/main" val="459180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37618E4-25E1-46C5-9DCA-04C4DD84C787}" type="datetime1">
              <a:rPr lang="fr-FR" smtClean="0"/>
              <a:t>11/05/2026</a:t>
            </a:fld>
            <a:endParaRPr lang="fr-FR"/>
          </a:p>
        </p:txBody>
      </p:sp>
      <p:sp>
        <p:nvSpPr>
          <p:cNvPr id="6" name="Espace réservé du pied de page 5"/>
          <p:cNvSpPr>
            <a:spLocks noGrp="1"/>
          </p:cNvSpPr>
          <p:nvPr>
            <p:ph type="ftr" sz="quarter" idx="11"/>
          </p:nvPr>
        </p:nvSpPr>
        <p:spPr/>
        <p:txBody>
          <a:bodyPr/>
          <a:lstStyle/>
          <a:p>
            <a:r>
              <a:rPr lang="fr-FR"/>
              <a:t>SEMINAIRE DE MEDECINE THERMALE DU 15 MAI 2019 – Dr Laure SORITEAU / Dr Hugues DESFOUR</a:t>
            </a:r>
          </a:p>
        </p:txBody>
      </p:sp>
      <p:sp>
        <p:nvSpPr>
          <p:cNvPr id="7" name="Espace réservé du numéro de diapositive 6"/>
          <p:cNvSpPr>
            <a:spLocks noGrp="1"/>
          </p:cNvSpPr>
          <p:nvPr>
            <p:ph type="sldNum" sz="quarter" idx="12"/>
          </p:nvPr>
        </p:nvSpPr>
        <p:spPr/>
        <p:txBody>
          <a:bodyPr/>
          <a:lstStyle/>
          <a:p>
            <a:fld id="{3EF67AE2-FD5D-1C42-B3C7-76DB7C76E626}" type="slidenum">
              <a:rPr lang="fr-FR" smtClean="0"/>
              <a:t>‹N°›</a:t>
            </a:fld>
            <a:endParaRPr lang="fr-FR"/>
          </a:p>
        </p:txBody>
      </p:sp>
    </p:spTree>
    <p:extLst>
      <p:ext uri="{BB962C8B-B14F-4D97-AF65-F5344CB8AC3E}">
        <p14:creationId xmlns:p14="http://schemas.microsoft.com/office/powerpoint/2010/main" val="1016323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EBD5CDF-F359-43C6-A4E7-8CD0D9CE5206}" type="datetime1">
              <a:rPr lang="fr-FR" smtClean="0"/>
              <a:t>11/05/2026</a:t>
            </a:fld>
            <a:endParaRPr lang="fr-FR"/>
          </a:p>
        </p:txBody>
      </p:sp>
      <p:sp>
        <p:nvSpPr>
          <p:cNvPr id="8" name="Espace réservé du pied de page 7"/>
          <p:cNvSpPr>
            <a:spLocks noGrp="1"/>
          </p:cNvSpPr>
          <p:nvPr>
            <p:ph type="ftr" sz="quarter" idx="11"/>
          </p:nvPr>
        </p:nvSpPr>
        <p:spPr/>
        <p:txBody>
          <a:bodyPr/>
          <a:lstStyle/>
          <a:p>
            <a:r>
              <a:rPr lang="fr-FR"/>
              <a:t>SEMINAIRE DE MEDECINE THERMALE DU 15 MAI 2019 – Dr Laure SORITEAU / Dr Hugues DESFOUR</a:t>
            </a:r>
          </a:p>
        </p:txBody>
      </p:sp>
      <p:sp>
        <p:nvSpPr>
          <p:cNvPr id="9" name="Espace réservé du numéro de diapositive 8"/>
          <p:cNvSpPr>
            <a:spLocks noGrp="1"/>
          </p:cNvSpPr>
          <p:nvPr>
            <p:ph type="sldNum" sz="quarter" idx="12"/>
          </p:nvPr>
        </p:nvSpPr>
        <p:spPr/>
        <p:txBody>
          <a:bodyPr/>
          <a:lstStyle/>
          <a:p>
            <a:fld id="{3EF67AE2-FD5D-1C42-B3C7-76DB7C76E626}" type="slidenum">
              <a:rPr lang="fr-FR" smtClean="0"/>
              <a:t>‹N°›</a:t>
            </a:fld>
            <a:endParaRPr lang="fr-FR"/>
          </a:p>
        </p:txBody>
      </p:sp>
    </p:spTree>
    <p:extLst>
      <p:ext uri="{BB962C8B-B14F-4D97-AF65-F5344CB8AC3E}">
        <p14:creationId xmlns:p14="http://schemas.microsoft.com/office/powerpoint/2010/main" val="35406947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B6E0466B-A117-4D9C-AA83-574B5348C379}" type="datetime1">
              <a:rPr lang="fr-FR" smtClean="0"/>
              <a:t>11/05/2026</a:t>
            </a:fld>
            <a:endParaRPr lang="fr-FR"/>
          </a:p>
        </p:txBody>
      </p:sp>
      <p:sp>
        <p:nvSpPr>
          <p:cNvPr id="4" name="Espace réservé du pied de page 3"/>
          <p:cNvSpPr>
            <a:spLocks noGrp="1"/>
          </p:cNvSpPr>
          <p:nvPr>
            <p:ph type="ftr" sz="quarter" idx="11"/>
          </p:nvPr>
        </p:nvSpPr>
        <p:spPr/>
        <p:txBody>
          <a:bodyPr/>
          <a:lstStyle/>
          <a:p>
            <a:r>
              <a:rPr lang="fr-FR"/>
              <a:t>SEMINAIRE DE MEDECINE THERMALE DU 15 MAI 2019 – Dr Laure SORITEAU / Dr Hugues DESFOUR</a:t>
            </a:r>
          </a:p>
        </p:txBody>
      </p:sp>
      <p:sp>
        <p:nvSpPr>
          <p:cNvPr id="5" name="Espace réservé du numéro de diapositive 4"/>
          <p:cNvSpPr>
            <a:spLocks noGrp="1"/>
          </p:cNvSpPr>
          <p:nvPr>
            <p:ph type="sldNum" sz="quarter" idx="12"/>
          </p:nvPr>
        </p:nvSpPr>
        <p:spPr/>
        <p:txBody>
          <a:bodyPr/>
          <a:lstStyle/>
          <a:p>
            <a:fld id="{3EF67AE2-FD5D-1C42-B3C7-76DB7C76E626}" type="slidenum">
              <a:rPr lang="fr-FR" smtClean="0"/>
              <a:t>‹N°›</a:t>
            </a:fld>
            <a:endParaRPr lang="fr-FR"/>
          </a:p>
        </p:txBody>
      </p:sp>
    </p:spTree>
    <p:extLst>
      <p:ext uri="{BB962C8B-B14F-4D97-AF65-F5344CB8AC3E}">
        <p14:creationId xmlns:p14="http://schemas.microsoft.com/office/powerpoint/2010/main" val="20143720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CADB42-F4FB-42A4-BEA0-0243FFBE575F}" type="datetime1">
              <a:rPr lang="fr-FR" smtClean="0"/>
              <a:t>11/05/2026</a:t>
            </a:fld>
            <a:endParaRPr lang="fr-FR"/>
          </a:p>
        </p:txBody>
      </p:sp>
      <p:sp>
        <p:nvSpPr>
          <p:cNvPr id="3" name="Espace réservé du pied de page 2"/>
          <p:cNvSpPr>
            <a:spLocks noGrp="1"/>
          </p:cNvSpPr>
          <p:nvPr>
            <p:ph type="ftr" sz="quarter" idx="11"/>
          </p:nvPr>
        </p:nvSpPr>
        <p:spPr/>
        <p:txBody>
          <a:bodyPr/>
          <a:lstStyle/>
          <a:p>
            <a:r>
              <a:rPr lang="fr-FR"/>
              <a:t>SEMINAIRE DE MEDECINE THERMALE DU 15 MAI 2019 – Dr Laure SORITEAU / Dr Hugues DESFOUR</a:t>
            </a:r>
          </a:p>
        </p:txBody>
      </p:sp>
      <p:sp>
        <p:nvSpPr>
          <p:cNvPr id="4" name="Espace réservé du numéro de diapositive 3"/>
          <p:cNvSpPr>
            <a:spLocks noGrp="1"/>
          </p:cNvSpPr>
          <p:nvPr>
            <p:ph type="sldNum" sz="quarter" idx="12"/>
          </p:nvPr>
        </p:nvSpPr>
        <p:spPr/>
        <p:txBody>
          <a:bodyPr/>
          <a:lstStyle/>
          <a:p>
            <a:fld id="{3EF67AE2-FD5D-1C42-B3C7-76DB7C76E626}" type="slidenum">
              <a:rPr lang="fr-FR" smtClean="0"/>
              <a:t>‹N°›</a:t>
            </a:fld>
            <a:endParaRPr lang="fr-FR"/>
          </a:p>
        </p:txBody>
      </p:sp>
    </p:spTree>
    <p:extLst>
      <p:ext uri="{BB962C8B-B14F-4D97-AF65-F5344CB8AC3E}">
        <p14:creationId xmlns:p14="http://schemas.microsoft.com/office/powerpoint/2010/main" val="3812133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E173254-89E7-4238-88A3-07A301E232B4}" type="datetime1">
              <a:rPr lang="fr-FR" smtClean="0"/>
              <a:t>11/05/2026</a:t>
            </a:fld>
            <a:endParaRPr lang="fr-FR"/>
          </a:p>
        </p:txBody>
      </p:sp>
      <p:sp>
        <p:nvSpPr>
          <p:cNvPr id="6" name="Espace réservé du pied de page 5"/>
          <p:cNvSpPr>
            <a:spLocks noGrp="1"/>
          </p:cNvSpPr>
          <p:nvPr>
            <p:ph type="ftr" sz="quarter" idx="11"/>
          </p:nvPr>
        </p:nvSpPr>
        <p:spPr/>
        <p:txBody>
          <a:bodyPr/>
          <a:lstStyle/>
          <a:p>
            <a:r>
              <a:rPr lang="fr-FR"/>
              <a:t>SEMINAIRE DE MEDECINE THERMALE DU 15 MAI 2019 – Dr Laure SORITEAU / Dr Hugues DESFOUR</a:t>
            </a:r>
          </a:p>
        </p:txBody>
      </p:sp>
      <p:sp>
        <p:nvSpPr>
          <p:cNvPr id="7" name="Espace réservé du numéro de diapositive 6"/>
          <p:cNvSpPr>
            <a:spLocks noGrp="1"/>
          </p:cNvSpPr>
          <p:nvPr>
            <p:ph type="sldNum" sz="quarter" idx="12"/>
          </p:nvPr>
        </p:nvSpPr>
        <p:spPr/>
        <p:txBody>
          <a:bodyPr/>
          <a:lstStyle/>
          <a:p>
            <a:fld id="{3EF67AE2-FD5D-1C42-B3C7-76DB7C76E626}" type="slidenum">
              <a:rPr lang="fr-FR" smtClean="0"/>
              <a:t>‹N°›</a:t>
            </a:fld>
            <a:endParaRPr lang="fr-FR"/>
          </a:p>
        </p:txBody>
      </p:sp>
    </p:spTree>
    <p:extLst>
      <p:ext uri="{BB962C8B-B14F-4D97-AF65-F5344CB8AC3E}">
        <p14:creationId xmlns:p14="http://schemas.microsoft.com/office/powerpoint/2010/main" val="31336360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E91D9A4-6579-4E5F-B9FF-506F9F03F5D9}" type="datetime1">
              <a:rPr lang="fr-FR" smtClean="0"/>
              <a:t>11/05/2026</a:t>
            </a:fld>
            <a:endParaRPr lang="fr-FR"/>
          </a:p>
        </p:txBody>
      </p:sp>
      <p:sp>
        <p:nvSpPr>
          <p:cNvPr id="6" name="Espace réservé du pied de page 5"/>
          <p:cNvSpPr>
            <a:spLocks noGrp="1"/>
          </p:cNvSpPr>
          <p:nvPr>
            <p:ph type="ftr" sz="quarter" idx="11"/>
          </p:nvPr>
        </p:nvSpPr>
        <p:spPr/>
        <p:txBody>
          <a:bodyPr/>
          <a:lstStyle/>
          <a:p>
            <a:r>
              <a:rPr lang="fr-FR"/>
              <a:t>SEMINAIRE DE MEDECINE THERMALE DU 15 MAI 2019 – Dr Laure SORITEAU / Dr Hugues DESFOUR</a:t>
            </a:r>
          </a:p>
        </p:txBody>
      </p:sp>
      <p:sp>
        <p:nvSpPr>
          <p:cNvPr id="7" name="Espace réservé du numéro de diapositive 6"/>
          <p:cNvSpPr>
            <a:spLocks noGrp="1"/>
          </p:cNvSpPr>
          <p:nvPr>
            <p:ph type="sldNum" sz="quarter" idx="12"/>
          </p:nvPr>
        </p:nvSpPr>
        <p:spPr/>
        <p:txBody>
          <a:bodyPr/>
          <a:lstStyle/>
          <a:p>
            <a:fld id="{3EF67AE2-FD5D-1C42-B3C7-76DB7C76E626}" type="slidenum">
              <a:rPr lang="fr-FR" smtClean="0"/>
              <a:t>‹N°›</a:t>
            </a:fld>
            <a:endParaRPr lang="fr-FR"/>
          </a:p>
        </p:txBody>
      </p:sp>
    </p:spTree>
    <p:extLst>
      <p:ext uri="{BB962C8B-B14F-4D97-AF65-F5344CB8AC3E}">
        <p14:creationId xmlns:p14="http://schemas.microsoft.com/office/powerpoint/2010/main" val="2078404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7C108-E773-4FDA-BB1D-7F1281873F5B}" type="datetime1">
              <a:rPr lang="fr-FR" smtClean="0"/>
              <a:t>11/05/2026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SEMINAIRE DE MEDECINE THERMALE DU 15 MAI 2019 – Dr Laure SORITEAU / Dr Hugues DESFOUR</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67AE2-FD5D-1C42-B3C7-76DB7C76E626}" type="slidenum">
              <a:rPr lang="fr-FR" smtClean="0"/>
              <a:t>‹N°›</a:t>
            </a:fld>
            <a:endParaRPr lang="fr-FR"/>
          </a:p>
        </p:txBody>
      </p:sp>
    </p:spTree>
    <p:extLst>
      <p:ext uri="{BB962C8B-B14F-4D97-AF65-F5344CB8AC3E}">
        <p14:creationId xmlns:p14="http://schemas.microsoft.com/office/powerpoint/2010/main" val="16655673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5" name="Image 4" descr="établissement therm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78747"/>
            <a:ext cx="9144000" cy="5346838"/>
          </a:xfrm>
          <a:prstGeom prst="rect">
            <a:avLst/>
          </a:prstGeom>
        </p:spPr>
      </p:pic>
      <p:pic>
        <p:nvPicPr>
          <p:cNvPr id="11" name="Image 10" descr="EN TE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043"/>
            <a:ext cx="9144000" cy="1160767"/>
          </a:xfrm>
          <a:prstGeom prst="rect">
            <a:avLst/>
          </a:prstGeom>
        </p:spPr>
      </p:pic>
      <p:sp>
        <p:nvSpPr>
          <p:cNvPr id="14" name="ZoneTexte 13"/>
          <p:cNvSpPr txBox="1"/>
          <p:nvPr/>
        </p:nvSpPr>
        <p:spPr>
          <a:xfrm>
            <a:off x="16478" y="143397"/>
            <a:ext cx="88903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Fibromyalgie et Thermalisme</a:t>
            </a:r>
          </a:p>
        </p:txBody>
      </p:sp>
      <p:sp>
        <p:nvSpPr>
          <p:cNvPr id="16" name="Espace réservé du pied de page 15"/>
          <p:cNvSpPr>
            <a:spLocks noGrp="1"/>
          </p:cNvSpPr>
          <p:nvPr>
            <p:ph type="ftr" sz="quarter" idx="11"/>
          </p:nvPr>
        </p:nvSpPr>
        <p:spPr>
          <a:xfrm>
            <a:off x="-1" y="6492875"/>
            <a:ext cx="8458201"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31859C"/>
                </a:solidFill>
                <a:effectLst/>
                <a:uLnTx/>
                <a:uFillTx/>
                <a:latin typeface="Calibri"/>
                <a:ea typeface="+mn-ea"/>
                <a:cs typeface="+mn-cs"/>
              </a:rPr>
              <a:t>Conférence du 12 mai 2026 - Dr Hugues DESFOUR Rhumatologue</a:t>
            </a:r>
          </a:p>
        </p:txBody>
      </p:sp>
      <p:sp>
        <p:nvSpPr>
          <p:cNvPr id="17" name="Espace réservé du numéro de diapositive 16"/>
          <p:cNvSpPr>
            <a:spLocks noGrp="1"/>
          </p:cNvSpPr>
          <p:nvPr>
            <p:ph type="sldNum" sz="quarter" idx="12"/>
          </p:nvPr>
        </p:nvSpPr>
        <p:spPr>
          <a:xfrm>
            <a:off x="8601202" y="6492875"/>
            <a:ext cx="54279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1</a:t>
            </a:r>
          </a:p>
        </p:txBody>
      </p:sp>
    </p:spTree>
    <p:extLst>
      <p:ext uri="{BB962C8B-B14F-4D97-AF65-F5344CB8AC3E}">
        <p14:creationId xmlns:p14="http://schemas.microsoft.com/office/powerpoint/2010/main" val="866220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0AA9E-9D75-C7AE-8F4F-557414933EC2}"/>
            </a:ext>
          </a:extLst>
        </p:cNvPr>
        <p:cNvGrpSpPr/>
        <p:nvPr/>
      </p:nvGrpSpPr>
      <p:grpSpPr>
        <a:xfrm>
          <a:off x="0" y="0"/>
          <a:ext cx="0" cy="0"/>
          <a:chOff x="0" y="0"/>
          <a:chExt cx="0" cy="0"/>
        </a:xfrm>
      </p:grpSpPr>
      <p:pic>
        <p:nvPicPr>
          <p:cNvPr id="11" name="Image 10" descr="EN TETE.png">
            <a:extLst>
              <a:ext uri="{FF2B5EF4-FFF2-40B4-BE49-F238E27FC236}">
                <a16:creationId xmlns:a16="http://schemas.microsoft.com/office/drawing/2014/main" id="{C63F0939-14BB-0B13-1F9E-50C4A8CF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C2795A45-91FB-BCDD-DF64-14195E6DD79F}"/>
              </a:ext>
            </a:extLst>
          </p:cNvPr>
          <p:cNvSpPr>
            <a:spLocks noGrp="1"/>
          </p:cNvSpPr>
          <p:nvPr>
            <p:ph idx="1"/>
          </p:nvPr>
        </p:nvSpPr>
        <p:spPr>
          <a:xfrm>
            <a:off x="2212760" y="1600200"/>
            <a:ext cx="6679720" cy="4525963"/>
          </a:xfrm>
        </p:spPr>
        <p:txBody>
          <a:bodyPr>
            <a:normAutofit/>
          </a:bodyPr>
          <a:lstStyle/>
          <a:p>
            <a:pPr marL="0" indent="0">
              <a:buNone/>
            </a:pPr>
            <a:r>
              <a:rPr lang="fr-FR" dirty="0"/>
              <a:t>La durée d'une cure permet d’inscrire le malade dans la maîtrise de sa maladie, sur le plan de ses connaissances et des réponses qui lui sont apportées, dans un environnement psychologique favorable.</a:t>
            </a:r>
          </a:p>
        </p:txBody>
      </p:sp>
      <p:sp>
        <p:nvSpPr>
          <p:cNvPr id="4" name="Espace réservé du pied de page 3">
            <a:extLst>
              <a:ext uri="{FF2B5EF4-FFF2-40B4-BE49-F238E27FC236}">
                <a16:creationId xmlns:a16="http://schemas.microsoft.com/office/drawing/2014/main" id="{2065DBFE-FD2E-8132-FCC7-8CF3BBB35F1D}"/>
              </a:ext>
            </a:extLst>
          </p:cNvPr>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12 mai 2026</a:t>
            </a:r>
          </a:p>
          <a:p>
            <a:pPr algn="l"/>
            <a:r>
              <a:rPr lang="fr-FR" b="1" dirty="0">
                <a:solidFill>
                  <a:schemeClr val="accent5">
                    <a:lumMod val="75000"/>
                  </a:schemeClr>
                </a:solidFill>
              </a:rPr>
              <a:t>Dr Hugues DESFOUR</a:t>
            </a:r>
            <a:endParaRPr lang="fr-FR" dirty="0"/>
          </a:p>
        </p:txBody>
      </p:sp>
      <p:sp>
        <p:nvSpPr>
          <p:cNvPr id="5" name="Espace réservé du numéro de diapositive 4">
            <a:extLst>
              <a:ext uri="{FF2B5EF4-FFF2-40B4-BE49-F238E27FC236}">
                <a16:creationId xmlns:a16="http://schemas.microsoft.com/office/drawing/2014/main" id="{464F2D54-B6C3-35AC-7433-072A50D6D7D4}"/>
              </a:ext>
            </a:extLst>
          </p:cNvPr>
          <p:cNvSpPr>
            <a:spLocks noGrp="1"/>
          </p:cNvSpPr>
          <p:nvPr>
            <p:ph type="sldNum" sz="quarter" idx="12"/>
          </p:nvPr>
        </p:nvSpPr>
        <p:spPr>
          <a:xfrm>
            <a:off x="8686799" y="6412962"/>
            <a:ext cx="411865" cy="365125"/>
          </a:xfrm>
        </p:spPr>
        <p:txBody>
          <a:bodyPr/>
          <a:lstStyle/>
          <a:p>
            <a:fld id="{3EF67AE2-FD5D-1C42-B3C7-76DB7C76E626}" type="slidenum">
              <a:rPr lang="fr-FR" smtClean="0"/>
              <a:t>10</a:t>
            </a:fld>
            <a:endParaRPr lang="fr-FR" dirty="0"/>
          </a:p>
        </p:txBody>
      </p:sp>
      <p:pic>
        <p:nvPicPr>
          <p:cNvPr id="8" name="Image 7" descr="image001.jpg">
            <a:extLst>
              <a:ext uri="{FF2B5EF4-FFF2-40B4-BE49-F238E27FC236}">
                <a16:creationId xmlns:a16="http://schemas.microsoft.com/office/drawing/2014/main" id="{7CAF260E-A084-9ED4-F2B0-06F12A5A9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a:extLst>
              <a:ext uri="{FF2B5EF4-FFF2-40B4-BE49-F238E27FC236}">
                <a16:creationId xmlns:a16="http://schemas.microsoft.com/office/drawing/2014/main" id="{54DC08AD-5C25-B5C0-44F2-53542FD63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5FCB8CBF-5041-DFC2-E3D1-63CA24D0ADDC}"/>
              </a:ext>
            </a:extLst>
          </p:cNvPr>
          <p:cNvSpPr txBox="1"/>
          <p:nvPr/>
        </p:nvSpPr>
        <p:spPr>
          <a:xfrm>
            <a:off x="3116226" y="514088"/>
            <a:ext cx="46031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Intérêt du Thermalisme</a:t>
            </a:r>
          </a:p>
        </p:txBody>
      </p:sp>
    </p:spTree>
    <p:extLst>
      <p:ext uri="{BB962C8B-B14F-4D97-AF65-F5344CB8AC3E}">
        <p14:creationId xmlns:p14="http://schemas.microsoft.com/office/powerpoint/2010/main" val="2633660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48B1D-83BB-7853-3898-63559270C2AE}"/>
            </a:ext>
          </a:extLst>
        </p:cNvPr>
        <p:cNvGrpSpPr/>
        <p:nvPr/>
      </p:nvGrpSpPr>
      <p:grpSpPr>
        <a:xfrm>
          <a:off x="0" y="0"/>
          <a:ext cx="0" cy="0"/>
          <a:chOff x="0" y="0"/>
          <a:chExt cx="0" cy="0"/>
        </a:xfrm>
      </p:grpSpPr>
      <p:pic>
        <p:nvPicPr>
          <p:cNvPr id="11" name="Image 10" descr="EN TETE.png">
            <a:extLst>
              <a:ext uri="{FF2B5EF4-FFF2-40B4-BE49-F238E27FC236}">
                <a16:creationId xmlns:a16="http://schemas.microsoft.com/office/drawing/2014/main" id="{523DA171-CD99-717C-6147-C0A7CBF8D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C2DD265D-3E85-16B0-D9A0-270968264492}"/>
              </a:ext>
            </a:extLst>
          </p:cNvPr>
          <p:cNvSpPr>
            <a:spLocks noGrp="1"/>
          </p:cNvSpPr>
          <p:nvPr>
            <p:ph idx="1"/>
          </p:nvPr>
        </p:nvSpPr>
        <p:spPr>
          <a:xfrm>
            <a:off x="2212760" y="1600200"/>
            <a:ext cx="6679720" cy="4525963"/>
          </a:xfrm>
        </p:spPr>
        <p:txBody>
          <a:bodyPr>
            <a:normAutofit lnSpcReduction="10000"/>
          </a:bodyPr>
          <a:lstStyle/>
          <a:p>
            <a:r>
              <a:rPr lang="fr-FR" dirty="0"/>
              <a:t>Étude randomisée menée en 2022 sur 220 patients avec cure immédiate (intervention) versus cure différée (contrôle) sur plusieurs stations thermales. </a:t>
            </a:r>
          </a:p>
          <a:p>
            <a:r>
              <a:rPr lang="fr-FR" dirty="0"/>
              <a:t>Les critères d’évaluation : la douleur, la fatigue et une échelle de sévérité des symptômes : score FIQ (</a:t>
            </a:r>
            <a:r>
              <a:rPr lang="fr-FR" dirty="0" err="1"/>
              <a:t>Fibromyalgia</a:t>
            </a:r>
            <a:r>
              <a:rPr lang="fr-FR" dirty="0"/>
              <a:t> Impact Questionnaire) </a:t>
            </a:r>
          </a:p>
        </p:txBody>
      </p:sp>
      <p:sp>
        <p:nvSpPr>
          <p:cNvPr id="4" name="Espace réservé du pied de page 3">
            <a:extLst>
              <a:ext uri="{FF2B5EF4-FFF2-40B4-BE49-F238E27FC236}">
                <a16:creationId xmlns:a16="http://schemas.microsoft.com/office/drawing/2014/main" id="{CC475887-5588-08B6-3EEE-37BF595C74E1}"/>
              </a:ext>
            </a:extLst>
          </p:cNvPr>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12 mai 2026</a:t>
            </a:r>
          </a:p>
          <a:p>
            <a:pPr algn="l"/>
            <a:r>
              <a:rPr lang="fr-FR" b="1" dirty="0">
                <a:solidFill>
                  <a:schemeClr val="accent5">
                    <a:lumMod val="75000"/>
                  </a:schemeClr>
                </a:solidFill>
              </a:rPr>
              <a:t>Dr Hugues DESFOUR</a:t>
            </a:r>
            <a:endParaRPr lang="fr-FR" dirty="0"/>
          </a:p>
        </p:txBody>
      </p:sp>
      <p:sp>
        <p:nvSpPr>
          <p:cNvPr id="5" name="Espace réservé du numéro de diapositive 4">
            <a:extLst>
              <a:ext uri="{FF2B5EF4-FFF2-40B4-BE49-F238E27FC236}">
                <a16:creationId xmlns:a16="http://schemas.microsoft.com/office/drawing/2014/main" id="{05FFE0B1-350C-1867-A7EA-BACB0CCE602D}"/>
              </a:ext>
            </a:extLst>
          </p:cNvPr>
          <p:cNvSpPr>
            <a:spLocks noGrp="1"/>
          </p:cNvSpPr>
          <p:nvPr>
            <p:ph type="sldNum" sz="quarter" idx="12"/>
          </p:nvPr>
        </p:nvSpPr>
        <p:spPr>
          <a:xfrm>
            <a:off x="8686799" y="6412962"/>
            <a:ext cx="411865" cy="365125"/>
          </a:xfrm>
        </p:spPr>
        <p:txBody>
          <a:bodyPr/>
          <a:lstStyle/>
          <a:p>
            <a:fld id="{3EF67AE2-FD5D-1C42-B3C7-76DB7C76E626}" type="slidenum">
              <a:rPr lang="fr-FR" smtClean="0"/>
              <a:t>11</a:t>
            </a:fld>
            <a:endParaRPr lang="fr-FR" dirty="0"/>
          </a:p>
        </p:txBody>
      </p:sp>
      <p:pic>
        <p:nvPicPr>
          <p:cNvPr id="8" name="Image 7" descr="image001.jpg">
            <a:extLst>
              <a:ext uri="{FF2B5EF4-FFF2-40B4-BE49-F238E27FC236}">
                <a16:creationId xmlns:a16="http://schemas.microsoft.com/office/drawing/2014/main" id="{9C683488-A45F-3305-9460-F2BF0B83C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a:extLst>
              <a:ext uri="{FF2B5EF4-FFF2-40B4-BE49-F238E27FC236}">
                <a16:creationId xmlns:a16="http://schemas.microsoft.com/office/drawing/2014/main" id="{7673F436-5939-DC8E-FEB1-A2EB136838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C74A77F4-C711-6C09-5722-403483EE6543}"/>
              </a:ext>
            </a:extLst>
          </p:cNvPr>
          <p:cNvSpPr txBox="1"/>
          <p:nvPr/>
        </p:nvSpPr>
        <p:spPr>
          <a:xfrm>
            <a:off x="3116226" y="514088"/>
            <a:ext cx="46031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Étude THERMALGI</a:t>
            </a:r>
          </a:p>
        </p:txBody>
      </p:sp>
    </p:spTree>
    <p:extLst>
      <p:ext uri="{BB962C8B-B14F-4D97-AF65-F5344CB8AC3E}">
        <p14:creationId xmlns:p14="http://schemas.microsoft.com/office/powerpoint/2010/main" val="1718557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EN TE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1BA35820-D7C9-B111-2C08-637281C28898}"/>
              </a:ext>
            </a:extLst>
          </p:cNvPr>
          <p:cNvSpPr>
            <a:spLocks noGrp="1"/>
          </p:cNvSpPr>
          <p:nvPr>
            <p:ph idx="1"/>
          </p:nvPr>
        </p:nvSpPr>
        <p:spPr>
          <a:xfrm>
            <a:off x="2212760" y="1600200"/>
            <a:ext cx="6679720" cy="4525963"/>
          </a:xfrm>
        </p:spPr>
        <p:txBody>
          <a:bodyPr>
            <a:normAutofit fontScale="92500" lnSpcReduction="20000"/>
          </a:bodyPr>
          <a:lstStyle/>
          <a:p>
            <a:pPr marL="0" indent="0">
              <a:buNone/>
            </a:pPr>
            <a:r>
              <a:rPr lang="fr-FR" dirty="0"/>
              <a:t>La conclusion de l’étude est qu’on observe une amélioration significative de la qualité de vie des patients 6 mois après leur cure, pouvant perdurer jusqu’à 12 mois; en cas de cures répétées, l’effet clinique est bénéfique à long terme sur les Fibromyalgies modérée à sévère (FIQ &gt; 39).</a:t>
            </a:r>
          </a:p>
          <a:p>
            <a:pPr marL="0" indent="0">
              <a:buNone/>
            </a:pPr>
            <a:r>
              <a:rPr lang="fr-FR" dirty="0"/>
              <a:t>La prise en charge non médicamenteuse est efficace dans une approche multidisciplinaire de la Fibromyalgie.</a:t>
            </a:r>
          </a:p>
        </p:txBody>
      </p:sp>
      <p:sp>
        <p:nvSpPr>
          <p:cNvPr id="4" name="Espace réservé du pied de page 3"/>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12 mai 2026</a:t>
            </a:r>
          </a:p>
          <a:p>
            <a:pPr algn="l"/>
            <a:r>
              <a:rPr lang="fr-FR" b="1" dirty="0">
                <a:solidFill>
                  <a:schemeClr val="accent5">
                    <a:lumMod val="75000"/>
                  </a:schemeClr>
                </a:solidFill>
              </a:rPr>
              <a:t>Dr Hugues DESFOUR</a:t>
            </a:r>
            <a:endParaRPr lang="fr-FR" dirty="0"/>
          </a:p>
        </p:txBody>
      </p:sp>
      <p:sp>
        <p:nvSpPr>
          <p:cNvPr id="5" name="Espace réservé du numéro de diapositive 4"/>
          <p:cNvSpPr>
            <a:spLocks noGrp="1"/>
          </p:cNvSpPr>
          <p:nvPr>
            <p:ph type="sldNum" sz="quarter" idx="12"/>
          </p:nvPr>
        </p:nvSpPr>
        <p:spPr>
          <a:xfrm>
            <a:off x="8686799" y="6412962"/>
            <a:ext cx="411865" cy="365125"/>
          </a:xfrm>
        </p:spPr>
        <p:txBody>
          <a:bodyPr/>
          <a:lstStyle/>
          <a:p>
            <a:fld id="{3EF67AE2-FD5D-1C42-B3C7-76DB7C76E626}" type="slidenum">
              <a:rPr lang="fr-FR" smtClean="0"/>
              <a:t>12</a:t>
            </a:fld>
            <a:endParaRPr lang="fr-FR" dirty="0"/>
          </a:p>
        </p:txBody>
      </p:sp>
      <p:pic>
        <p:nvPicPr>
          <p:cNvPr id="8" name="Image 7" descr="image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64EA3DA8-35D4-5333-9A6F-836606CE47E0}"/>
              </a:ext>
            </a:extLst>
          </p:cNvPr>
          <p:cNvSpPr txBox="1"/>
          <p:nvPr/>
        </p:nvSpPr>
        <p:spPr>
          <a:xfrm>
            <a:off x="3116226" y="514088"/>
            <a:ext cx="46031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Étude THERMALGI</a:t>
            </a:r>
          </a:p>
        </p:txBody>
      </p:sp>
    </p:spTree>
    <p:extLst>
      <p:ext uri="{BB962C8B-B14F-4D97-AF65-F5344CB8AC3E}">
        <p14:creationId xmlns:p14="http://schemas.microsoft.com/office/powerpoint/2010/main" val="956694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EN TE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1BA35820-D7C9-B111-2C08-637281C28898}"/>
              </a:ext>
            </a:extLst>
          </p:cNvPr>
          <p:cNvSpPr>
            <a:spLocks noGrp="1"/>
          </p:cNvSpPr>
          <p:nvPr>
            <p:ph idx="1"/>
          </p:nvPr>
        </p:nvSpPr>
        <p:spPr>
          <a:xfrm>
            <a:off x="2212760" y="1600200"/>
            <a:ext cx="6679720" cy="4525963"/>
          </a:xfrm>
        </p:spPr>
        <p:txBody>
          <a:bodyPr>
            <a:normAutofit lnSpcReduction="10000"/>
          </a:bodyPr>
          <a:lstStyle/>
          <a:p>
            <a:pPr marL="0" indent="0" algn="ctr">
              <a:buNone/>
            </a:pPr>
            <a:r>
              <a:rPr lang="fr-FR" dirty="0"/>
              <a:t>3 niveaux de réponses :</a:t>
            </a:r>
          </a:p>
          <a:p>
            <a:r>
              <a:rPr lang="fr-FR" sz="3200" dirty="0"/>
              <a:t>Optimisation des soins thermaux conventionnels adaptés aux patients </a:t>
            </a:r>
            <a:r>
              <a:rPr lang="fr-FR" sz="3200" dirty="0" err="1"/>
              <a:t>fibromyalgiques</a:t>
            </a:r>
            <a:endParaRPr lang="fr-FR" sz="3200" dirty="0"/>
          </a:p>
          <a:p>
            <a:r>
              <a:rPr lang="fr-FR" sz="3200" dirty="0"/>
              <a:t>Protocole validé d’éducation thérapeutique</a:t>
            </a:r>
          </a:p>
          <a:p>
            <a:r>
              <a:rPr lang="fr-FR" sz="3200" dirty="0"/>
              <a:t>Offre de soins complémentaires thermaux ou extra-thermaux (hors ETP)</a:t>
            </a:r>
          </a:p>
          <a:p>
            <a:pPr marL="0" indent="0">
              <a:buNone/>
            </a:pPr>
            <a:endParaRPr lang="fr-FR" dirty="0"/>
          </a:p>
        </p:txBody>
      </p:sp>
      <p:sp>
        <p:nvSpPr>
          <p:cNvPr id="4" name="Espace réservé du pied de page 3"/>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12 mai 2026</a:t>
            </a:r>
          </a:p>
          <a:p>
            <a:pPr algn="l"/>
            <a:r>
              <a:rPr lang="fr-FR" b="1" dirty="0">
                <a:solidFill>
                  <a:schemeClr val="accent5">
                    <a:lumMod val="75000"/>
                  </a:schemeClr>
                </a:solidFill>
              </a:rPr>
              <a:t>Dr Hugues DESFOUR</a:t>
            </a:r>
            <a:endParaRPr lang="fr-FR" dirty="0"/>
          </a:p>
        </p:txBody>
      </p:sp>
      <p:sp>
        <p:nvSpPr>
          <p:cNvPr id="5" name="Espace réservé du numéro de diapositive 4"/>
          <p:cNvSpPr>
            <a:spLocks noGrp="1"/>
          </p:cNvSpPr>
          <p:nvPr>
            <p:ph type="sldNum" sz="quarter" idx="12"/>
          </p:nvPr>
        </p:nvSpPr>
        <p:spPr>
          <a:xfrm>
            <a:off x="8686799" y="6412962"/>
            <a:ext cx="411865" cy="365125"/>
          </a:xfrm>
        </p:spPr>
        <p:txBody>
          <a:bodyPr/>
          <a:lstStyle/>
          <a:p>
            <a:fld id="{3EF67AE2-FD5D-1C42-B3C7-76DB7C76E626}" type="slidenum">
              <a:rPr lang="fr-FR" smtClean="0"/>
              <a:t>13</a:t>
            </a:fld>
            <a:endParaRPr lang="fr-FR" dirty="0"/>
          </a:p>
        </p:txBody>
      </p:sp>
      <p:pic>
        <p:nvPicPr>
          <p:cNvPr id="8" name="Image 7" descr="image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64EA3DA8-35D4-5333-9A6F-836606CE47E0}"/>
              </a:ext>
            </a:extLst>
          </p:cNvPr>
          <p:cNvSpPr txBox="1"/>
          <p:nvPr/>
        </p:nvSpPr>
        <p:spPr>
          <a:xfrm>
            <a:off x="2483768" y="514088"/>
            <a:ext cx="60486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Quels programmes Thermaux ?</a:t>
            </a:r>
          </a:p>
        </p:txBody>
      </p:sp>
    </p:spTree>
    <p:extLst>
      <p:ext uri="{BB962C8B-B14F-4D97-AF65-F5344CB8AC3E}">
        <p14:creationId xmlns:p14="http://schemas.microsoft.com/office/powerpoint/2010/main" val="1024668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EN TE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1BA35820-D7C9-B111-2C08-637281C28898}"/>
              </a:ext>
            </a:extLst>
          </p:cNvPr>
          <p:cNvSpPr>
            <a:spLocks noGrp="1"/>
          </p:cNvSpPr>
          <p:nvPr>
            <p:ph idx="1"/>
          </p:nvPr>
        </p:nvSpPr>
        <p:spPr>
          <a:xfrm>
            <a:off x="2212760" y="1600201"/>
            <a:ext cx="6679720" cy="4380926"/>
          </a:xfrm>
        </p:spPr>
        <p:txBody>
          <a:bodyPr>
            <a:normAutofit fontScale="70000" lnSpcReduction="20000"/>
          </a:bodyPr>
          <a:lstStyle/>
          <a:p>
            <a:r>
              <a:rPr lang="fr-FR" dirty="0"/>
              <a:t>La formation du personnel administratif et soignant est essentielle (accueil +++) avec apprentissage d’une tolérance et d’une neutralité respectueuse.</a:t>
            </a:r>
          </a:p>
          <a:p>
            <a:r>
              <a:rPr lang="fr-FR" dirty="0"/>
              <a:t>Les soins thermaux doivent être individualisés et progressifs pour tenir compte de la fatigabilité plus importante des patients.</a:t>
            </a:r>
          </a:p>
          <a:p>
            <a:r>
              <a:rPr lang="fr-FR" dirty="0"/>
              <a:t>Parmi ces soins conventionnels, on privilégie ceux qui sont myorelaxants (boues, </a:t>
            </a:r>
            <a:r>
              <a:rPr lang="fr-FR" dirty="0" err="1"/>
              <a:t>hydrobains</a:t>
            </a:r>
            <a:r>
              <a:rPr lang="fr-FR" dirty="0"/>
              <a:t>, affusions, massages sous l’eau), en demandant des pressions faibles (programmes n° 2 ou 4), mais aussi la piscine de mobilisation pour le reconditionnement au mouvement et à l’effort. On évitera les soins à forte pression.</a:t>
            </a:r>
          </a:p>
          <a:p>
            <a:r>
              <a:rPr lang="fr-FR" dirty="0"/>
              <a:t>Toutefois, chaque patient est différent et c’est au médecin thermal d’adapter à chacun sa prescription.</a:t>
            </a:r>
          </a:p>
          <a:p>
            <a:pPr marL="0" indent="0">
              <a:buNone/>
            </a:pPr>
            <a:endParaRPr lang="fr-FR" dirty="0"/>
          </a:p>
        </p:txBody>
      </p:sp>
      <p:sp>
        <p:nvSpPr>
          <p:cNvPr id="4" name="Espace réservé du pied de page 3"/>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12 mai 2026</a:t>
            </a:r>
          </a:p>
          <a:p>
            <a:pPr algn="l"/>
            <a:r>
              <a:rPr lang="fr-FR" b="1" dirty="0">
                <a:solidFill>
                  <a:schemeClr val="accent5">
                    <a:lumMod val="75000"/>
                  </a:schemeClr>
                </a:solidFill>
              </a:rPr>
              <a:t>Dr Hugues DESFOUR</a:t>
            </a:r>
            <a:endParaRPr lang="fr-FR" dirty="0"/>
          </a:p>
        </p:txBody>
      </p:sp>
      <p:sp>
        <p:nvSpPr>
          <p:cNvPr id="5" name="Espace réservé du numéro de diapositive 4"/>
          <p:cNvSpPr>
            <a:spLocks noGrp="1"/>
          </p:cNvSpPr>
          <p:nvPr>
            <p:ph type="sldNum" sz="quarter" idx="12"/>
          </p:nvPr>
        </p:nvSpPr>
        <p:spPr>
          <a:xfrm>
            <a:off x="8686799" y="6412962"/>
            <a:ext cx="411865" cy="365125"/>
          </a:xfrm>
        </p:spPr>
        <p:txBody>
          <a:bodyPr/>
          <a:lstStyle/>
          <a:p>
            <a:fld id="{3EF67AE2-FD5D-1C42-B3C7-76DB7C76E626}" type="slidenum">
              <a:rPr lang="fr-FR" smtClean="0"/>
              <a:t>14</a:t>
            </a:fld>
            <a:endParaRPr lang="fr-FR" dirty="0"/>
          </a:p>
        </p:txBody>
      </p:sp>
      <p:pic>
        <p:nvPicPr>
          <p:cNvPr id="8" name="Image 7" descr="image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64EA3DA8-35D4-5333-9A6F-836606CE47E0}"/>
              </a:ext>
            </a:extLst>
          </p:cNvPr>
          <p:cNvSpPr txBox="1"/>
          <p:nvPr/>
        </p:nvSpPr>
        <p:spPr>
          <a:xfrm>
            <a:off x="2483768" y="514088"/>
            <a:ext cx="60486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Optimisation des soins</a:t>
            </a:r>
          </a:p>
        </p:txBody>
      </p:sp>
    </p:spTree>
    <p:extLst>
      <p:ext uri="{BB962C8B-B14F-4D97-AF65-F5344CB8AC3E}">
        <p14:creationId xmlns:p14="http://schemas.microsoft.com/office/powerpoint/2010/main" val="177673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EN TE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1BA35820-D7C9-B111-2C08-637281C28898}"/>
              </a:ext>
            </a:extLst>
          </p:cNvPr>
          <p:cNvSpPr>
            <a:spLocks noGrp="1"/>
          </p:cNvSpPr>
          <p:nvPr>
            <p:ph idx="1"/>
          </p:nvPr>
        </p:nvSpPr>
        <p:spPr>
          <a:xfrm>
            <a:off x="2212760" y="1600201"/>
            <a:ext cx="6679720" cy="4380926"/>
          </a:xfrm>
        </p:spPr>
        <p:txBody>
          <a:bodyPr>
            <a:normAutofit fontScale="77500" lnSpcReduction="20000"/>
          </a:bodyPr>
          <a:lstStyle/>
          <a:p>
            <a:r>
              <a:rPr lang="fr-FR" dirty="0"/>
              <a:t>L’éducation thérapeutique est recommandée dans la Fibromyalgie (</a:t>
            </a:r>
            <a:r>
              <a:rPr lang="fr-FR" dirty="0" err="1"/>
              <a:t>Eular</a:t>
            </a:r>
            <a:r>
              <a:rPr lang="fr-FR" dirty="0"/>
              <a:t>, 2008 ; HAS : 2010) et la présence du patient durant trois semaines en station thermale fournit une opportunité et des modalités de mise en œuvre de l’ETP tout à fait pertinentes.</a:t>
            </a:r>
          </a:p>
          <a:p>
            <a:r>
              <a:rPr lang="fr-FR" dirty="0"/>
              <a:t>Élaboré en 2012 par un groupe de prospective sur le thermalisme et les maladies chroniques, associant médecins thermaux, gestionnaires d’établissements, associations de patients (Fibromyalgie France, SOS Fibromyalgie), sous l’égide de l’AFDET (Dr SANDRIN-BERTHON) et de l’</a:t>
            </a:r>
            <a:r>
              <a:rPr lang="fr-FR" dirty="0" err="1"/>
              <a:t>AFRETh</a:t>
            </a:r>
            <a:r>
              <a:rPr lang="fr-FR" dirty="0"/>
              <a:t> : Programme FIBR’EAUX</a:t>
            </a:r>
          </a:p>
        </p:txBody>
      </p:sp>
      <p:sp>
        <p:nvSpPr>
          <p:cNvPr id="4" name="Espace réservé du pied de page 3"/>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12 mai 2026</a:t>
            </a:r>
          </a:p>
          <a:p>
            <a:pPr algn="l"/>
            <a:r>
              <a:rPr lang="fr-FR" b="1" dirty="0">
                <a:solidFill>
                  <a:schemeClr val="accent5">
                    <a:lumMod val="75000"/>
                  </a:schemeClr>
                </a:solidFill>
              </a:rPr>
              <a:t>Dr Hugues DESFOUR</a:t>
            </a:r>
            <a:endParaRPr lang="fr-FR" dirty="0"/>
          </a:p>
        </p:txBody>
      </p:sp>
      <p:sp>
        <p:nvSpPr>
          <p:cNvPr id="5" name="Espace réservé du numéro de diapositive 4"/>
          <p:cNvSpPr>
            <a:spLocks noGrp="1"/>
          </p:cNvSpPr>
          <p:nvPr>
            <p:ph type="sldNum" sz="quarter" idx="12"/>
          </p:nvPr>
        </p:nvSpPr>
        <p:spPr>
          <a:xfrm>
            <a:off x="8686799" y="6412962"/>
            <a:ext cx="411865" cy="365125"/>
          </a:xfrm>
        </p:spPr>
        <p:txBody>
          <a:bodyPr/>
          <a:lstStyle/>
          <a:p>
            <a:fld id="{3EF67AE2-FD5D-1C42-B3C7-76DB7C76E626}" type="slidenum">
              <a:rPr lang="fr-FR" smtClean="0"/>
              <a:t>15</a:t>
            </a:fld>
            <a:endParaRPr lang="fr-FR" dirty="0"/>
          </a:p>
        </p:txBody>
      </p:sp>
      <p:pic>
        <p:nvPicPr>
          <p:cNvPr id="8" name="Image 7" descr="image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64EA3DA8-35D4-5333-9A6F-836606CE47E0}"/>
              </a:ext>
            </a:extLst>
          </p:cNvPr>
          <p:cNvSpPr txBox="1"/>
          <p:nvPr/>
        </p:nvSpPr>
        <p:spPr>
          <a:xfrm>
            <a:off x="2483768" y="514088"/>
            <a:ext cx="60486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ETP en station thermale</a:t>
            </a:r>
          </a:p>
        </p:txBody>
      </p:sp>
    </p:spTree>
    <p:extLst>
      <p:ext uri="{BB962C8B-B14F-4D97-AF65-F5344CB8AC3E}">
        <p14:creationId xmlns:p14="http://schemas.microsoft.com/office/powerpoint/2010/main" val="4163215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EN TE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1BA35820-D7C9-B111-2C08-637281C28898}"/>
              </a:ext>
            </a:extLst>
          </p:cNvPr>
          <p:cNvSpPr>
            <a:spLocks noGrp="1"/>
          </p:cNvSpPr>
          <p:nvPr>
            <p:ph idx="1"/>
          </p:nvPr>
        </p:nvSpPr>
        <p:spPr>
          <a:xfrm>
            <a:off x="2212760" y="1600201"/>
            <a:ext cx="6679720" cy="4380926"/>
          </a:xfrm>
        </p:spPr>
        <p:txBody>
          <a:bodyPr>
            <a:noAutofit/>
          </a:bodyPr>
          <a:lstStyle/>
          <a:p>
            <a:pPr marL="0" indent="0">
              <a:buNone/>
            </a:pPr>
            <a:r>
              <a:rPr lang="fr-FR" sz="1400" b="1" dirty="0"/>
              <a:t>Le programme comprend</a:t>
            </a:r>
            <a:r>
              <a:rPr lang="fr-FR" sz="1400" dirty="0"/>
              <a:t> :</a:t>
            </a:r>
          </a:p>
          <a:p>
            <a:pPr lvl="0"/>
            <a:r>
              <a:rPr lang="fr-FR" sz="1400" b="1" dirty="0"/>
              <a:t>Des entretiens individuels</a:t>
            </a:r>
            <a:endParaRPr lang="fr-FR" sz="1400" dirty="0"/>
          </a:p>
          <a:p>
            <a:pPr lvl="1"/>
            <a:r>
              <a:rPr lang="fr-FR" sz="1400" b="1" dirty="0"/>
              <a:t>Avec le médecin thermal:</a:t>
            </a:r>
            <a:r>
              <a:rPr lang="fr-FR" sz="1400" dirty="0"/>
              <a:t> </a:t>
            </a:r>
          </a:p>
          <a:p>
            <a:pPr lvl="2"/>
            <a:r>
              <a:rPr lang="fr-FR" sz="1400" dirty="0"/>
              <a:t>avant la cure pour décider la pertinence d’une inclusion dans le programme</a:t>
            </a:r>
          </a:p>
          <a:p>
            <a:pPr lvl="2"/>
            <a:r>
              <a:rPr lang="fr-FR" sz="1400" dirty="0"/>
              <a:t>en fin de cure pour validation des objectifs personnalisés et transmission au médecin traitant).</a:t>
            </a:r>
          </a:p>
          <a:p>
            <a:pPr lvl="1"/>
            <a:r>
              <a:rPr lang="fr-FR" sz="1400" b="1" dirty="0"/>
              <a:t>Avec la personne chargée de l’entretien éducatif:</a:t>
            </a:r>
            <a:r>
              <a:rPr lang="fr-FR" sz="1400" dirty="0"/>
              <a:t> </a:t>
            </a:r>
          </a:p>
          <a:p>
            <a:pPr lvl="2"/>
            <a:r>
              <a:rPr lang="fr-FR" sz="1400" dirty="0"/>
              <a:t>en début de programme pour décider d’un parcours pédagogique individualisé adapté aux besoins du patient</a:t>
            </a:r>
          </a:p>
          <a:p>
            <a:pPr lvl="2"/>
            <a:r>
              <a:rPr lang="fr-FR" sz="1400" dirty="0"/>
              <a:t>en fin de programme, pour fixer avec le patient, des objectifs individuels.</a:t>
            </a:r>
          </a:p>
          <a:p>
            <a:pPr lvl="2"/>
            <a:r>
              <a:rPr lang="fr-FR" sz="1400" dirty="0"/>
              <a:t>un troisième entretien individuel a lieu, par téléphone, trois mois après la cure.</a:t>
            </a:r>
          </a:p>
          <a:p>
            <a:pPr lvl="1"/>
            <a:r>
              <a:rPr lang="fr-FR" sz="1400" b="1" dirty="0"/>
              <a:t>Avec l’éducateur médico-sportif</a:t>
            </a:r>
            <a:r>
              <a:rPr lang="fr-FR" sz="1400" dirty="0"/>
              <a:t> pour déterminer les activités physiques à pratiquer durant le déroulement du programme.</a:t>
            </a:r>
          </a:p>
          <a:p>
            <a:pPr lvl="0"/>
            <a:r>
              <a:rPr lang="fr-FR" sz="1400" b="1" dirty="0"/>
              <a:t>Des ateliers obligatoires ou optionnels</a:t>
            </a:r>
            <a:r>
              <a:rPr lang="fr-FR" sz="1400" dirty="0"/>
              <a:t> (selon diagnostic éducatif) animés par des professionnels formés à l’ETP</a:t>
            </a:r>
          </a:p>
        </p:txBody>
      </p:sp>
      <p:sp>
        <p:nvSpPr>
          <p:cNvPr id="4" name="Espace réservé du pied de page 3"/>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12 mai 2026</a:t>
            </a:r>
          </a:p>
          <a:p>
            <a:pPr algn="l"/>
            <a:r>
              <a:rPr lang="fr-FR" b="1" dirty="0">
                <a:solidFill>
                  <a:schemeClr val="accent5">
                    <a:lumMod val="75000"/>
                  </a:schemeClr>
                </a:solidFill>
              </a:rPr>
              <a:t>Dr Hugues DESFOUR</a:t>
            </a:r>
            <a:endParaRPr lang="fr-FR" dirty="0"/>
          </a:p>
        </p:txBody>
      </p:sp>
      <p:sp>
        <p:nvSpPr>
          <p:cNvPr id="5" name="Espace réservé du numéro de diapositive 4"/>
          <p:cNvSpPr>
            <a:spLocks noGrp="1"/>
          </p:cNvSpPr>
          <p:nvPr>
            <p:ph type="sldNum" sz="quarter" idx="12"/>
          </p:nvPr>
        </p:nvSpPr>
        <p:spPr>
          <a:xfrm>
            <a:off x="8686799" y="6412962"/>
            <a:ext cx="411865" cy="365125"/>
          </a:xfrm>
        </p:spPr>
        <p:txBody>
          <a:bodyPr/>
          <a:lstStyle/>
          <a:p>
            <a:fld id="{3EF67AE2-FD5D-1C42-B3C7-76DB7C76E626}" type="slidenum">
              <a:rPr lang="fr-FR" smtClean="0"/>
              <a:t>16</a:t>
            </a:fld>
            <a:endParaRPr lang="fr-FR" dirty="0"/>
          </a:p>
        </p:txBody>
      </p:sp>
      <p:pic>
        <p:nvPicPr>
          <p:cNvPr id="8" name="Image 7" descr="image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64EA3DA8-35D4-5333-9A6F-836606CE47E0}"/>
              </a:ext>
            </a:extLst>
          </p:cNvPr>
          <p:cNvSpPr txBox="1"/>
          <p:nvPr/>
        </p:nvSpPr>
        <p:spPr>
          <a:xfrm>
            <a:off x="2483768" y="514088"/>
            <a:ext cx="60486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FIBR’EAUX</a:t>
            </a:r>
          </a:p>
        </p:txBody>
      </p:sp>
    </p:spTree>
    <p:extLst>
      <p:ext uri="{BB962C8B-B14F-4D97-AF65-F5344CB8AC3E}">
        <p14:creationId xmlns:p14="http://schemas.microsoft.com/office/powerpoint/2010/main" val="1389300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EN TE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1BA35820-D7C9-B111-2C08-637281C28898}"/>
              </a:ext>
            </a:extLst>
          </p:cNvPr>
          <p:cNvSpPr>
            <a:spLocks noGrp="1"/>
          </p:cNvSpPr>
          <p:nvPr>
            <p:ph idx="1"/>
          </p:nvPr>
        </p:nvSpPr>
        <p:spPr>
          <a:xfrm>
            <a:off x="2212760" y="1600201"/>
            <a:ext cx="6679720" cy="4380926"/>
          </a:xfrm>
        </p:spPr>
        <p:txBody>
          <a:bodyPr>
            <a:normAutofit fontScale="92500" lnSpcReduction="20000"/>
          </a:bodyPr>
          <a:lstStyle/>
          <a:p>
            <a:r>
              <a:rPr lang="fr-FR" dirty="0"/>
              <a:t>Il ne s’agit pas d’une cure à part entière, mais de module  de soins qui s’ajoute à la cure thermale conventionnée et qui ne sont pas pris en charge par l'Assurance Maladie.</a:t>
            </a:r>
            <a:endParaRPr lang="fr-FR" b="1" dirty="0"/>
          </a:p>
          <a:p>
            <a:r>
              <a:rPr lang="fr-FR" dirty="0"/>
              <a:t>Interventions de personnels thermaux (infirmier, kinésithérapeute, médecin) et non-thermaux (psychologue, diététicienne, coach sportif…)</a:t>
            </a:r>
          </a:p>
          <a:p>
            <a:r>
              <a:rPr lang="fr-FR" dirty="0"/>
              <a:t>Existent dans de nombreuses stations.</a:t>
            </a:r>
          </a:p>
        </p:txBody>
      </p:sp>
      <p:sp>
        <p:nvSpPr>
          <p:cNvPr id="4" name="Espace réservé du pied de page 3"/>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07 mai 2024</a:t>
            </a:r>
          </a:p>
          <a:p>
            <a:pPr algn="l"/>
            <a:r>
              <a:rPr lang="fr-FR" b="1" dirty="0">
                <a:solidFill>
                  <a:schemeClr val="accent5">
                    <a:lumMod val="75000"/>
                  </a:schemeClr>
                </a:solidFill>
              </a:rPr>
              <a:t>Dr Hugues DESFOUR</a:t>
            </a:r>
            <a:endParaRPr lang="fr-FR" dirty="0"/>
          </a:p>
        </p:txBody>
      </p:sp>
      <p:sp>
        <p:nvSpPr>
          <p:cNvPr id="5" name="Espace réservé du numéro de diapositive 4"/>
          <p:cNvSpPr>
            <a:spLocks noGrp="1"/>
          </p:cNvSpPr>
          <p:nvPr>
            <p:ph type="sldNum" sz="quarter" idx="12"/>
          </p:nvPr>
        </p:nvSpPr>
        <p:spPr>
          <a:xfrm>
            <a:off x="8686799" y="6412962"/>
            <a:ext cx="411865" cy="365125"/>
          </a:xfrm>
        </p:spPr>
        <p:txBody>
          <a:bodyPr/>
          <a:lstStyle/>
          <a:p>
            <a:fld id="{3EF67AE2-FD5D-1C42-B3C7-76DB7C76E626}" type="slidenum">
              <a:rPr lang="fr-FR" smtClean="0"/>
              <a:t>17</a:t>
            </a:fld>
            <a:endParaRPr lang="fr-FR" dirty="0"/>
          </a:p>
        </p:txBody>
      </p:sp>
      <p:pic>
        <p:nvPicPr>
          <p:cNvPr id="8" name="Image 7" descr="image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64EA3DA8-35D4-5333-9A6F-836606CE47E0}"/>
              </a:ext>
            </a:extLst>
          </p:cNvPr>
          <p:cNvSpPr txBox="1"/>
          <p:nvPr/>
        </p:nvSpPr>
        <p:spPr>
          <a:xfrm>
            <a:off x="2483768" y="514088"/>
            <a:ext cx="60486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Soins complémentaires</a:t>
            </a:r>
          </a:p>
        </p:txBody>
      </p:sp>
    </p:spTree>
    <p:extLst>
      <p:ext uri="{BB962C8B-B14F-4D97-AF65-F5344CB8AC3E}">
        <p14:creationId xmlns:p14="http://schemas.microsoft.com/office/powerpoint/2010/main" val="2271049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EN TE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1BA35820-D7C9-B111-2C08-637281C28898}"/>
              </a:ext>
            </a:extLst>
          </p:cNvPr>
          <p:cNvSpPr>
            <a:spLocks noGrp="1"/>
          </p:cNvSpPr>
          <p:nvPr>
            <p:ph idx="1"/>
          </p:nvPr>
        </p:nvSpPr>
        <p:spPr>
          <a:xfrm>
            <a:off x="2212760" y="1600201"/>
            <a:ext cx="6679720" cy="4380926"/>
          </a:xfrm>
        </p:spPr>
        <p:txBody>
          <a:bodyPr>
            <a:normAutofit fontScale="77500" lnSpcReduction="20000"/>
          </a:bodyPr>
          <a:lstStyle/>
          <a:p>
            <a:r>
              <a:rPr lang="fr-FR" dirty="0"/>
              <a:t>À Balaruc, en 2024, le programme « Agir contre les douleurs chroniques » proposait aux curistes une expérience de cure thermale intégrée à un programme initiatique en combinant les bienfaits des soins thermaux avec des leviers d’action spécifiques.</a:t>
            </a:r>
          </a:p>
          <a:p>
            <a:r>
              <a:rPr lang="fr-FR" dirty="0"/>
              <a:t>4 axes d’intervention :</a:t>
            </a:r>
          </a:p>
          <a:p>
            <a:pPr lvl="1"/>
            <a:r>
              <a:rPr lang="fr-FR" dirty="0"/>
              <a:t>Comprendre</a:t>
            </a:r>
          </a:p>
          <a:p>
            <a:pPr lvl="1"/>
            <a:r>
              <a:rPr lang="fr-FR" dirty="0"/>
              <a:t>Prévenir</a:t>
            </a:r>
          </a:p>
          <a:p>
            <a:pPr lvl="1"/>
            <a:r>
              <a:rPr lang="fr-FR" dirty="0"/>
              <a:t>Lâcher prise</a:t>
            </a:r>
          </a:p>
          <a:p>
            <a:pPr lvl="1"/>
            <a:r>
              <a:rPr lang="fr-FR" dirty="0"/>
              <a:t>Prendre un nouveau départ</a:t>
            </a:r>
          </a:p>
          <a:p>
            <a:r>
              <a:rPr lang="fr-FR" dirty="0"/>
              <a:t>Ce programme s’adresse également aux autres douleurs chroniques dont le COVID long.</a:t>
            </a:r>
          </a:p>
        </p:txBody>
      </p:sp>
      <p:sp>
        <p:nvSpPr>
          <p:cNvPr id="4" name="Espace réservé du pied de page 3"/>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07 mai 2024</a:t>
            </a:r>
          </a:p>
          <a:p>
            <a:pPr algn="l"/>
            <a:r>
              <a:rPr lang="fr-FR" b="1" dirty="0">
                <a:solidFill>
                  <a:schemeClr val="accent5">
                    <a:lumMod val="75000"/>
                  </a:schemeClr>
                </a:solidFill>
              </a:rPr>
              <a:t>Dr Hugues DESFOUR</a:t>
            </a:r>
            <a:endParaRPr lang="fr-FR" dirty="0"/>
          </a:p>
        </p:txBody>
      </p:sp>
      <p:sp>
        <p:nvSpPr>
          <p:cNvPr id="5" name="Espace réservé du numéro de diapositive 4"/>
          <p:cNvSpPr>
            <a:spLocks noGrp="1"/>
          </p:cNvSpPr>
          <p:nvPr>
            <p:ph type="sldNum" sz="quarter" idx="12"/>
          </p:nvPr>
        </p:nvSpPr>
        <p:spPr>
          <a:xfrm>
            <a:off x="8686799" y="6412962"/>
            <a:ext cx="411865" cy="365125"/>
          </a:xfrm>
        </p:spPr>
        <p:txBody>
          <a:bodyPr/>
          <a:lstStyle/>
          <a:p>
            <a:fld id="{3EF67AE2-FD5D-1C42-B3C7-76DB7C76E626}" type="slidenum">
              <a:rPr lang="fr-FR" smtClean="0"/>
              <a:t>18</a:t>
            </a:fld>
            <a:endParaRPr lang="fr-FR" dirty="0"/>
          </a:p>
        </p:txBody>
      </p:sp>
      <p:pic>
        <p:nvPicPr>
          <p:cNvPr id="8" name="Image 7" descr="image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64EA3DA8-35D4-5333-9A6F-836606CE47E0}"/>
              </a:ext>
            </a:extLst>
          </p:cNvPr>
          <p:cNvSpPr txBox="1"/>
          <p:nvPr/>
        </p:nvSpPr>
        <p:spPr>
          <a:xfrm>
            <a:off x="2483768" y="514088"/>
            <a:ext cx="60486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AGIR contre les douleurs</a:t>
            </a:r>
          </a:p>
        </p:txBody>
      </p:sp>
    </p:spTree>
    <p:extLst>
      <p:ext uri="{BB962C8B-B14F-4D97-AF65-F5344CB8AC3E}">
        <p14:creationId xmlns:p14="http://schemas.microsoft.com/office/powerpoint/2010/main" val="3987899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EN TE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1BA35820-D7C9-B111-2C08-637281C28898}"/>
              </a:ext>
            </a:extLst>
          </p:cNvPr>
          <p:cNvSpPr>
            <a:spLocks noGrp="1"/>
          </p:cNvSpPr>
          <p:nvPr>
            <p:ph idx="1"/>
          </p:nvPr>
        </p:nvSpPr>
        <p:spPr>
          <a:xfrm>
            <a:off x="2212760" y="1600201"/>
            <a:ext cx="6679720" cy="4380926"/>
          </a:xfrm>
        </p:spPr>
        <p:txBody>
          <a:bodyPr>
            <a:normAutofit/>
          </a:bodyPr>
          <a:lstStyle/>
          <a:p>
            <a:r>
              <a:rPr lang="fr-FR" dirty="0"/>
              <a:t>Conférences éducatives : expliquer les mécanismes de la douleur pour une meilleure compréhension.</a:t>
            </a:r>
          </a:p>
          <a:p>
            <a:r>
              <a:rPr lang="fr-FR" dirty="0"/>
              <a:t>Groupes de parole en début et fin de cure : partage d’expériences et soutien mutuel pour progresser ensemble.</a:t>
            </a:r>
          </a:p>
        </p:txBody>
      </p:sp>
      <p:sp>
        <p:nvSpPr>
          <p:cNvPr id="4" name="Espace réservé du pied de page 3"/>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07 mai 2024</a:t>
            </a:r>
          </a:p>
          <a:p>
            <a:pPr algn="l"/>
            <a:r>
              <a:rPr lang="fr-FR" b="1" dirty="0">
                <a:solidFill>
                  <a:schemeClr val="accent5">
                    <a:lumMod val="75000"/>
                  </a:schemeClr>
                </a:solidFill>
              </a:rPr>
              <a:t>Dr Hugues DESFOUR</a:t>
            </a:r>
            <a:endParaRPr lang="fr-FR" dirty="0"/>
          </a:p>
        </p:txBody>
      </p:sp>
      <p:sp>
        <p:nvSpPr>
          <p:cNvPr id="5" name="Espace réservé du numéro de diapositive 4"/>
          <p:cNvSpPr>
            <a:spLocks noGrp="1"/>
          </p:cNvSpPr>
          <p:nvPr>
            <p:ph type="sldNum" sz="quarter" idx="12"/>
          </p:nvPr>
        </p:nvSpPr>
        <p:spPr>
          <a:xfrm>
            <a:off x="8686799" y="6412962"/>
            <a:ext cx="411865" cy="365125"/>
          </a:xfrm>
        </p:spPr>
        <p:txBody>
          <a:bodyPr/>
          <a:lstStyle/>
          <a:p>
            <a:fld id="{3EF67AE2-FD5D-1C42-B3C7-76DB7C76E626}" type="slidenum">
              <a:rPr lang="fr-FR" smtClean="0"/>
              <a:t>19</a:t>
            </a:fld>
            <a:endParaRPr lang="fr-FR" dirty="0"/>
          </a:p>
        </p:txBody>
      </p:sp>
      <p:pic>
        <p:nvPicPr>
          <p:cNvPr id="8" name="Image 7" descr="image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64EA3DA8-35D4-5333-9A6F-836606CE47E0}"/>
              </a:ext>
            </a:extLst>
          </p:cNvPr>
          <p:cNvSpPr txBox="1"/>
          <p:nvPr/>
        </p:nvSpPr>
        <p:spPr>
          <a:xfrm>
            <a:off x="2483768" y="514088"/>
            <a:ext cx="60486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Comprendre pour Agir</a:t>
            </a:r>
          </a:p>
        </p:txBody>
      </p:sp>
    </p:spTree>
    <p:extLst>
      <p:ext uri="{BB962C8B-B14F-4D97-AF65-F5344CB8AC3E}">
        <p14:creationId xmlns:p14="http://schemas.microsoft.com/office/powerpoint/2010/main" val="2924727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46FB6-6074-5520-AAA4-1CCF483A6F64}"/>
            </a:ext>
          </a:extLst>
        </p:cNvPr>
        <p:cNvGrpSpPr/>
        <p:nvPr/>
      </p:nvGrpSpPr>
      <p:grpSpPr>
        <a:xfrm>
          <a:off x="0" y="0"/>
          <a:ext cx="0" cy="0"/>
          <a:chOff x="0" y="0"/>
          <a:chExt cx="0" cy="0"/>
        </a:xfrm>
      </p:grpSpPr>
      <p:pic>
        <p:nvPicPr>
          <p:cNvPr id="11" name="Image 10" descr="EN TETE.png">
            <a:extLst>
              <a:ext uri="{FF2B5EF4-FFF2-40B4-BE49-F238E27FC236}">
                <a16:creationId xmlns:a16="http://schemas.microsoft.com/office/drawing/2014/main" id="{CEE13FB9-5D95-6BEE-01EA-7DA0D5678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9618FB1D-D87F-2A04-961F-9114CBBF3A62}"/>
              </a:ext>
            </a:extLst>
          </p:cNvPr>
          <p:cNvSpPr>
            <a:spLocks noGrp="1"/>
          </p:cNvSpPr>
          <p:nvPr>
            <p:ph idx="1"/>
          </p:nvPr>
        </p:nvSpPr>
        <p:spPr>
          <a:xfrm>
            <a:off x="2212760" y="1600200"/>
            <a:ext cx="6679720" cy="4525963"/>
          </a:xfrm>
        </p:spPr>
        <p:txBody>
          <a:bodyPr>
            <a:normAutofit/>
          </a:bodyPr>
          <a:lstStyle/>
          <a:p>
            <a:endParaRPr lang="fr-FR" dirty="0"/>
          </a:p>
          <a:p>
            <a:r>
              <a:rPr lang="fr-FR" dirty="0"/>
              <a:t>Histoire (personnelle) de la Fibromyalgie</a:t>
            </a:r>
          </a:p>
          <a:p>
            <a:endParaRPr lang="fr-FR" dirty="0"/>
          </a:p>
          <a:p>
            <a:endParaRPr lang="fr-FR" dirty="0"/>
          </a:p>
          <a:p>
            <a:r>
              <a:rPr lang="fr-FR" dirty="0"/>
              <a:t>Comment mettre des mots sur des maux ? </a:t>
            </a:r>
          </a:p>
        </p:txBody>
      </p:sp>
      <p:sp>
        <p:nvSpPr>
          <p:cNvPr id="4" name="Espace réservé du pied de page 3">
            <a:extLst>
              <a:ext uri="{FF2B5EF4-FFF2-40B4-BE49-F238E27FC236}">
                <a16:creationId xmlns:a16="http://schemas.microsoft.com/office/drawing/2014/main" id="{1535A4EE-A258-02C0-C783-1A839A962C1C}"/>
              </a:ext>
            </a:extLst>
          </p:cNvPr>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12 mai 2026</a:t>
            </a:r>
          </a:p>
          <a:p>
            <a:pPr algn="l"/>
            <a:r>
              <a:rPr lang="fr-FR" b="1" dirty="0">
                <a:solidFill>
                  <a:schemeClr val="accent5">
                    <a:lumMod val="75000"/>
                  </a:schemeClr>
                </a:solidFill>
              </a:rPr>
              <a:t>Dr Hugues DESFOUR</a:t>
            </a:r>
            <a:endParaRPr lang="fr-FR" dirty="0"/>
          </a:p>
        </p:txBody>
      </p:sp>
      <p:sp>
        <p:nvSpPr>
          <p:cNvPr id="5" name="Espace réservé du numéro de diapositive 4">
            <a:extLst>
              <a:ext uri="{FF2B5EF4-FFF2-40B4-BE49-F238E27FC236}">
                <a16:creationId xmlns:a16="http://schemas.microsoft.com/office/drawing/2014/main" id="{66CEC0A0-A3F6-8C6D-50ED-D56E91B85D7E}"/>
              </a:ext>
            </a:extLst>
          </p:cNvPr>
          <p:cNvSpPr>
            <a:spLocks noGrp="1"/>
          </p:cNvSpPr>
          <p:nvPr>
            <p:ph type="sldNum" sz="quarter" idx="12"/>
          </p:nvPr>
        </p:nvSpPr>
        <p:spPr>
          <a:xfrm>
            <a:off x="8686799" y="6412962"/>
            <a:ext cx="411865" cy="365125"/>
          </a:xfrm>
        </p:spPr>
        <p:txBody>
          <a:bodyPr/>
          <a:lstStyle/>
          <a:p>
            <a:fld id="{3EF67AE2-FD5D-1C42-B3C7-76DB7C76E626}" type="slidenum">
              <a:rPr lang="fr-FR" smtClean="0"/>
              <a:t>2</a:t>
            </a:fld>
            <a:endParaRPr lang="fr-FR" dirty="0"/>
          </a:p>
        </p:txBody>
      </p:sp>
      <p:pic>
        <p:nvPicPr>
          <p:cNvPr id="8" name="Image 7" descr="image001.jpg">
            <a:extLst>
              <a:ext uri="{FF2B5EF4-FFF2-40B4-BE49-F238E27FC236}">
                <a16:creationId xmlns:a16="http://schemas.microsoft.com/office/drawing/2014/main" id="{6B31FC5C-507B-A647-69E1-A769EEAF8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a:extLst>
              <a:ext uri="{FF2B5EF4-FFF2-40B4-BE49-F238E27FC236}">
                <a16:creationId xmlns:a16="http://schemas.microsoft.com/office/drawing/2014/main" id="{E0A9026A-F27D-FCF7-EBF3-F6B013AFA3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3304C2FF-9A6A-EE72-64E2-41242185B8F3}"/>
              </a:ext>
            </a:extLst>
          </p:cNvPr>
          <p:cNvSpPr txBox="1"/>
          <p:nvPr/>
        </p:nvSpPr>
        <p:spPr>
          <a:xfrm>
            <a:off x="3116226" y="514088"/>
            <a:ext cx="46031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Préface</a:t>
            </a:r>
          </a:p>
        </p:txBody>
      </p:sp>
    </p:spTree>
    <p:extLst>
      <p:ext uri="{BB962C8B-B14F-4D97-AF65-F5344CB8AC3E}">
        <p14:creationId xmlns:p14="http://schemas.microsoft.com/office/powerpoint/2010/main" val="2914119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EN TE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1BA35820-D7C9-B111-2C08-637281C28898}"/>
              </a:ext>
            </a:extLst>
          </p:cNvPr>
          <p:cNvSpPr>
            <a:spLocks noGrp="1"/>
          </p:cNvSpPr>
          <p:nvPr>
            <p:ph idx="1"/>
          </p:nvPr>
        </p:nvSpPr>
        <p:spPr>
          <a:xfrm>
            <a:off x="2212760" y="1600201"/>
            <a:ext cx="6679720" cy="4380926"/>
          </a:xfrm>
        </p:spPr>
        <p:txBody>
          <a:bodyPr>
            <a:normAutofit/>
          </a:bodyPr>
          <a:lstStyle/>
          <a:p>
            <a:r>
              <a:rPr lang="fr-FR" dirty="0"/>
              <a:t>Activité Physique Adaptée (APA) : encourager à pratiquer un sport adapté pour maintenir la santé et retrouver de la mobilité.</a:t>
            </a:r>
          </a:p>
          <a:p>
            <a:r>
              <a:rPr lang="fr-FR" dirty="0"/>
              <a:t>Tout au long de l’année : Stretching, Atelier dos, Atelier posture, Gym douce, Marche nordique…</a:t>
            </a:r>
          </a:p>
        </p:txBody>
      </p:sp>
      <p:sp>
        <p:nvSpPr>
          <p:cNvPr id="4" name="Espace réservé du pied de page 3"/>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07 mai 2024</a:t>
            </a:r>
          </a:p>
          <a:p>
            <a:pPr algn="l"/>
            <a:r>
              <a:rPr lang="fr-FR" b="1" dirty="0">
                <a:solidFill>
                  <a:schemeClr val="accent5">
                    <a:lumMod val="75000"/>
                  </a:schemeClr>
                </a:solidFill>
              </a:rPr>
              <a:t>Dr Hugues DESFOUR</a:t>
            </a:r>
            <a:endParaRPr lang="fr-FR" dirty="0"/>
          </a:p>
        </p:txBody>
      </p:sp>
      <p:sp>
        <p:nvSpPr>
          <p:cNvPr id="5" name="Espace réservé du numéro de diapositive 4"/>
          <p:cNvSpPr>
            <a:spLocks noGrp="1"/>
          </p:cNvSpPr>
          <p:nvPr>
            <p:ph type="sldNum" sz="quarter" idx="12"/>
          </p:nvPr>
        </p:nvSpPr>
        <p:spPr>
          <a:xfrm>
            <a:off x="8686799" y="6412962"/>
            <a:ext cx="411865" cy="365125"/>
          </a:xfrm>
        </p:spPr>
        <p:txBody>
          <a:bodyPr/>
          <a:lstStyle/>
          <a:p>
            <a:fld id="{3EF67AE2-FD5D-1C42-B3C7-76DB7C76E626}" type="slidenum">
              <a:rPr lang="fr-FR" smtClean="0"/>
              <a:t>20</a:t>
            </a:fld>
            <a:endParaRPr lang="fr-FR" dirty="0"/>
          </a:p>
        </p:txBody>
      </p:sp>
      <p:pic>
        <p:nvPicPr>
          <p:cNvPr id="8" name="Image 7" descr="image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64EA3DA8-35D4-5333-9A6F-836606CE47E0}"/>
              </a:ext>
            </a:extLst>
          </p:cNvPr>
          <p:cNvSpPr txBox="1"/>
          <p:nvPr/>
        </p:nvSpPr>
        <p:spPr>
          <a:xfrm>
            <a:off x="2483768" y="514088"/>
            <a:ext cx="60486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Prévenir pour Agir</a:t>
            </a:r>
          </a:p>
        </p:txBody>
      </p:sp>
    </p:spTree>
    <p:extLst>
      <p:ext uri="{BB962C8B-B14F-4D97-AF65-F5344CB8AC3E}">
        <p14:creationId xmlns:p14="http://schemas.microsoft.com/office/powerpoint/2010/main" val="2825903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EN TE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1BA35820-D7C9-B111-2C08-637281C28898}"/>
              </a:ext>
            </a:extLst>
          </p:cNvPr>
          <p:cNvSpPr>
            <a:spLocks noGrp="1"/>
          </p:cNvSpPr>
          <p:nvPr>
            <p:ph idx="1"/>
          </p:nvPr>
        </p:nvSpPr>
        <p:spPr>
          <a:xfrm>
            <a:off x="2212760" y="1600201"/>
            <a:ext cx="6679720" cy="4380926"/>
          </a:xfrm>
        </p:spPr>
        <p:txBody>
          <a:bodyPr>
            <a:normAutofit fontScale="85000" lnSpcReduction="10000"/>
          </a:bodyPr>
          <a:lstStyle/>
          <a:p>
            <a:r>
              <a:rPr lang="fr-FR" dirty="0"/>
              <a:t>Séances de relaxation progressive, de sophrologie, de rituel bien-être ou de yoga du rire : il s’agit de se reconnecter et à détendre le corps et l’esprit pour favoriser le bien-être global et améliorer la qualité du sommeil.</a:t>
            </a:r>
          </a:p>
          <a:p>
            <a:r>
              <a:rPr lang="fr-FR" dirty="0"/>
              <a:t>Séances de modelage à l’eau thermale au sein de l’institut « Parenthèse </a:t>
            </a:r>
            <a:r>
              <a:rPr lang="fr-FR" dirty="0" err="1"/>
              <a:t>O’Balia</a:t>
            </a:r>
            <a:r>
              <a:rPr lang="fr-FR" dirty="0"/>
              <a:t> » : modelages ciblés sur certaines zones du corps pour un moment de profond repos et de lâcher prise.</a:t>
            </a:r>
          </a:p>
        </p:txBody>
      </p:sp>
      <p:sp>
        <p:nvSpPr>
          <p:cNvPr id="4" name="Espace réservé du pied de page 3"/>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07 mai 2024</a:t>
            </a:r>
          </a:p>
          <a:p>
            <a:pPr algn="l"/>
            <a:r>
              <a:rPr lang="fr-FR" b="1" dirty="0">
                <a:solidFill>
                  <a:schemeClr val="accent5">
                    <a:lumMod val="75000"/>
                  </a:schemeClr>
                </a:solidFill>
              </a:rPr>
              <a:t>Dr Hugues DESFOUR</a:t>
            </a:r>
            <a:endParaRPr lang="fr-FR" dirty="0"/>
          </a:p>
        </p:txBody>
      </p:sp>
      <p:sp>
        <p:nvSpPr>
          <p:cNvPr id="5" name="Espace réservé du numéro de diapositive 4"/>
          <p:cNvSpPr>
            <a:spLocks noGrp="1"/>
          </p:cNvSpPr>
          <p:nvPr>
            <p:ph type="sldNum" sz="quarter" idx="12"/>
          </p:nvPr>
        </p:nvSpPr>
        <p:spPr>
          <a:xfrm>
            <a:off x="8686799" y="6412962"/>
            <a:ext cx="411865" cy="365125"/>
          </a:xfrm>
        </p:spPr>
        <p:txBody>
          <a:bodyPr/>
          <a:lstStyle/>
          <a:p>
            <a:fld id="{3EF67AE2-FD5D-1C42-B3C7-76DB7C76E626}" type="slidenum">
              <a:rPr lang="fr-FR" smtClean="0"/>
              <a:t>21</a:t>
            </a:fld>
            <a:endParaRPr lang="fr-FR" dirty="0"/>
          </a:p>
        </p:txBody>
      </p:sp>
      <p:pic>
        <p:nvPicPr>
          <p:cNvPr id="8" name="Image 7" descr="image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64EA3DA8-35D4-5333-9A6F-836606CE47E0}"/>
              </a:ext>
            </a:extLst>
          </p:cNvPr>
          <p:cNvSpPr txBox="1"/>
          <p:nvPr/>
        </p:nvSpPr>
        <p:spPr>
          <a:xfrm>
            <a:off x="2483768" y="514088"/>
            <a:ext cx="60486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Lâcher Prise pour Agir</a:t>
            </a:r>
          </a:p>
        </p:txBody>
      </p:sp>
    </p:spTree>
    <p:extLst>
      <p:ext uri="{BB962C8B-B14F-4D97-AF65-F5344CB8AC3E}">
        <p14:creationId xmlns:p14="http://schemas.microsoft.com/office/powerpoint/2010/main" val="2904062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EN TE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1BA35820-D7C9-B111-2C08-637281C28898}"/>
              </a:ext>
            </a:extLst>
          </p:cNvPr>
          <p:cNvSpPr>
            <a:spLocks noGrp="1"/>
          </p:cNvSpPr>
          <p:nvPr>
            <p:ph idx="1"/>
          </p:nvPr>
        </p:nvSpPr>
        <p:spPr>
          <a:xfrm>
            <a:off x="2212760" y="1600201"/>
            <a:ext cx="6679720" cy="4380926"/>
          </a:xfrm>
        </p:spPr>
        <p:txBody>
          <a:bodyPr>
            <a:normAutofit/>
          </a:bodyPr>
          <a:lstStyle/>
          <a:p>
            <a:r>
              <a:rPr lang="fr-FR" dirty="0"/>
              <a:t>Activité déclic : consultations d’hypnothérapie, marche en pleine conscience ou consultations de naturopathie pour initier une modification de son hygiène de vie, se libérer des empreintes négatives et initier un nouveau chapitre après la douleur et en confiance</a:t>
            </a:r>
          </a:p>
        </p:txBody>
      </p:sp>
      <p:sp>
        <p:nvSpPr>
          <p:cNvPr id="4" name="Espace réservé du pied de page 3"/>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07 mai 2024</a:t>
            </a:r>
          </a:p>
          <a:p>
            <a:pPr algn="l"/>
            <a:r>
              <a:rPr lang="fr-FR" b="1" dirty="0">
                <a:solidFill>
                  <a:schemeClr val="accent5">
                    <a:lumMod val="75000"/>
                  </a:schemeClr>
                </a:solidFill>
              </a:rPr>
              <a:t>Dr Hugues DESFOUR</a:t>
            </a:r>
            <a:endParaRPr lang="fr-FR" dirty="0"/>
          </a:p>
        </p:txBody>
      </p:sp>
      <p:sp>
        <p:nvSpPr>
          <p:cNvPr id="5" name="Espace réservé du numéro de diapositive 4"/>
          <p:cNvSpPr>
            <a:spLocks noGrp="1"/>
          </p:cNvSpPr>
          <p:nvPr>
            <p:ph type="sldNum" sz="quarter" idx="12"/>
          </p:nvPr>
        </p:nvSpPr>
        <p:spPr>
          <a:xfrm>
            <a:off x="8686799" y="6412962"/>
            <a:ext cx="411865" cy="365125"/>
          </a:xfrm>
        </p:spPr>
        <p:txBody>
          <a:bodyPr/>
          <a:lstStyle/>
          <a:p>
            <a:fld id="{3EF67AE2-FD5D-1C42-B3C7-76DB7C76E626}" type="slidenum">
              <a:rPr lang="fr-FR" smtClean="0"/>
              <a:t>22</a:t>
            </a:fld>
            <a:endParaRPr lang="fr-FR" dirty="0"/>
          </a:p>
        </p:txBody>
      </p:sp>
      <p:pic>
        <p:nvPicPr>
          <p:cNvPr id="8" name="Image 7" descr="image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64EA3DA8-35D4-5333-9A6F-836606CE47E0}"/>
              </a:ext>
            </a:extLst>
          </p:cNvPr>
          <p:cNvSpPr txBox="1"/>
          <p:nvPr/>
        </p:nvSpPr>
        <p:spPr>
          <a:xfrm>
            <a:off x="2483768" y="514088"/>
            <a:ext cx="6048672" cy="523220"/>
          </a:xfrm>
          <a:prstGeom prst="rect">
            <a:avLst/>
          </a:prstGeom>
          <a:noFill/>
        </p:spPr>
        <p:txBody>
          <a:bodyPr wrap="square">
            <a:spAutoFit/>
          </a:bodyPr>
          <a:lstStyle/>
          <a:p>
            <a:pPr algn="ctr"/>
            <a:r>
              <a:rPr lang="fr-F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Prendre un nouveau départ pour Agir</a:t>
            </a:r>
          </a:p>
        </p:txBody>
      </p:sp>
    </p:spTree>
    <p:extLst>
      <p:ext uri="{BB962C8B-B14F-4D97-AF65-F5344CB8AC3E}">
        <p14:creationId xmlns:p14="http://schemas.microsoft.com/office/powerpoint/2010/main" val="2589034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1DEB61-3FAE-57F5-4549-71E2D523B746}"/>
              </a:ext>
            </a:extLst>
          </p:cNvPr>
          <p:cNvSpPr>
            <a:spLocks noGrp="1"/>
          </p:cNvSpPr>
          <p:nvPr>
            <p:ph type="title"/>
          </p:nvPr>
        </p:nvSpPr>
        <p:spPr>
          <a:xfrm>
            <a:off x="457200" y="274638"/>
            <a:ext cx="8229600" cy="1038280"/>
          </a:xfrm>
        </p:spPr>
        <p:txBody>
          <a:bodyPr>
            <a:normAutofit fontScale="90000"/>
          </a:bodyPr>
          <a:lstStyle/>
          <a:p>
            <a:r>
              <a:rPr lang="fr-FR" dirty="0"/>
              <a:t>Maison SPORT-SANTE</a:t>
            </a:r>
            <a:br>
              <a:rPr lang="fr-FR" dirty="0"/>
            </a:br>
            <a:r>
              <a:rPr lang="fr-FR" dirty="0"/>
              <a:t>des Thermes de Balaruc</a:t>
            </a:r>
          </a:p>
        </p:txBody>
      </p:sp>
      <p:pic>
        <p:nvPicPr>
          <p:cNvPr id="7" name="Espace réservé du contenu 6">
            <a:extLst>
              <a:ext uri="{FF2B5EF4-FFF2-40B4-BE49-F238E27FC236}">
                <a16:creationId xmlns:a16="http://schemas.microsoft.com/office/drawing/2014/main" id="{C66CFFD5-9C63-BB1E-93D3-0DBA40BDB4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329" y="1350736"/>
            <a:ext cx="8229600" cy="2774896"/>
          </a:xfrm>
        </p:spPr>
      </p:pic>
      <p:sp>
        <p:nvSpPr>
          <p:cNvPr id="4" name="Espace réservé du pied de page 3">
            <a:extLst>
              <a:ext uri="{FF2B5EF4-FFF2-40B4-BE49-F238E27FC236}">
                <a16:creationId xmlns:a16="http://schemas.microsoft.com/office/drawing/2014/main" id="{1BA8DA74-400B-A17D-CFEA-E4C8983654B5}"/>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47B73241-D863-5D7A-543D-6DEA06490818}"/>
              </a:ext>
            </a:extLst>
          </p:cNvPr>
          <p:cNvSpPr>
            <a:spLocks noGrp="1"/>
          </p:cNvSpPr>
          <p:nvPr>
            <p:ph type="sldNum" sz="quarter" idx="12"/>
          </p:nvPr>
        </p:nvSpPr>
        <p:spPr/>
        <p:txBody>
          <a:bodyPr/>
          <a:lstStyle/>
          <a:p>
            <a:fld id="{3EF67AE2-FD5D-1C42-B3C7-76DB7C76E626}" type="slidenum">
              <a:rPr lang="fr-FR" smtClean="0"/>
              <a:t>23</a:t>
            </a:fld>
            <a:endParaRPr lang="fr-FR"/>
          </a:p>
        </p:txBody>
      </p:sp>
      <p:sp>
        <p:nvSpPr>
          <p:cNvPr id="9" name="ZoneTexte 8">
            <a:extLst>
              <a:ext uri="{FF2B5EF4-FFF2-40B4-BE49-F238E27FC236}">
                <a16:creationId xmlns:a16="http://schemas.microsoft.com/office/drawing/2014/main" id="{8D16CB03-3287-EA85-0C17-7E21B101A6F4}"/>
              </a:ext>
            </a:extLst>
          </p:cNvPr>
          <p:cNvSpPr txBox="1"/>
          <p:nvPr/>
        </p:nvSpPr>
        <p:spPr>
          <a:xfrm>
            <a:off x="456329" y="4177154"/>
            <a:ext cx="8230470" cy="2628925"/>
          </a:xfrm>
          <a:prstGeom prst="rect">
            <a:avLst/>
          </a:prstGeom>
          <a:noFill/>
        </p:spPr>
        <p:txBody>
          <a:bodyPr wrap="square">
            <a:spAutoFit/>
          </a:bodyPr>
          <a:lstStyle/>
          <a:p>
            <a:pPr algn="l" fontAlgn="base">
              <a:spcAft>
                <a:spcPts val="2475"/>
              </a:spcAft>
              <a:buNone/>
            </a:pPr>
            <a:r>
              <a:rPr lang="fr-FR" b="0" i="0" cap="all" dirty="0">
                <a:solidFill>
                  <a:srgbClr val="8DC9A4"/>
                </a:solidFill>
                <a:effectLst/>
                <a:latin typeface="Raleway" pitchFamily="2" charset="0"/>
              </a:rPr>
              <a:t>Bouger pour mieux vivre</a:t>
            </a:r>
          </a:p>
          <a:p>
            <a:pPr algn="l" fontAlgn="base">
              <a:spcAft>
                <a:spcPts val="2475"/>
              </a:spcAft>
              <a:buNone/>
            </a:pPr>
            <a:r>
              <a:rPr lang="fr-FR" b="0" i="0" dirty="0">
                <a:solidFill>
                  <a:srgbClr val="006881"/>
                </a:solidFill>
                <a:effectLst/>
                <a:latin typeface="ild-oscine"/>
              </a:rPr>
              <a:t>La Maison Sport-Santé des Thermes de Balaruc, habilitée par les ministères des Sports, de la Jeunesse et de la Vie associative et le ministère de la Santé et de l’Accès aux soins, est dédiée à la promotion de la santé par l’activité physique adaptée. Elle accompagne les personnes, quel que soit leur âge ou leur condition, dans la pratique d’activité physique régulière et sécurisée pour prévenir ou améliorer les douleurs/maladies chroniques. Ce lieu unique combine soins thermaux et programmes personnalisés pour une prise en charge globale du mieux-être.</a:t>
            </a:r>
          </a:p>
        </p:txBody>
      </p:sp>
    </p:spTree>
    <p:extLst>
      <p:ext uri="{BB962C8B-B14F-4D97-AF65-F5344CB8AC3E}">
        <p14:creationId xmlns:p14="http://schemas.microsoft.com/office/powerpoint/2010/main" val="1089032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79F4C3-CB75-CFC7-FEE9-64164733E524}"/>
              </a:ext>
            </a:extLst>
          </p:cNvPr>
          <p:cNvSpPr>
            <a:spLocks noGrp="1"/>
          </p:cNvSpPr>
          <p:nvPr>
            <p:ph type="title"/>
          </p:nvPr>
        </p:nvSpPr>
        <p:spPr/>
        <p:txBody>
          <a:bodyPr>
            <a:normAutofit fontScale="90000"/>
          </a:bodyPr>
          <a:lstStyle/>
          <a:p>
            <a:r>
              <a:rPr lang="fr-FR" dirty="0"/>
              <a:t>Maison SPORT-SANTE</a:t>
            </a:r>
            <a:br>
              <a:rPr lang="fr-FR" dirty="0"/>
            </a:br>
            <a:r>
              <a:rPr lang="fr-FR" dirty="0"/>
              <a:t>des Thermes de Balaruc</a:t>
            </a:r>
          </a:p>
        </p:txBody>
      </p:sp>
      <p:sp>
        <p:nvSpPr>
          <p:cNvPr id="3" name="Espace réservé du contenu 2">
            <a:extLst>
              <a:ext uri="{FF2B5EF4-FFF2-40B4-BE49-F238E27FC236}">
                <a16:creationId xmlns:a16="http://schemas.microsoft.com/office/drawing/2014/main" id="{9A1B3812-49B5-5DC9-0DFA-40131E9C5804}"/>
              </a:ext>
            </a:extLst>
          </p:cNvPr>
          <p:cNvSpPr>
            <a:spLocks noGrp="1"/>
          </p:cNvSpPr>
          <p:nvPr>
            <p:ph idx="1"/>
          </p:nvPr>
        </p:nvSpPr>
        <p:spPr/>
        <p:txBody>
          <a:bodyPr>
            <a:normAutofit fontScale="77500" lnSpcReduction="20000"/>
          </a:bodyPr>
          <a:lstStyle/>
          <a:p>
            <a:pPr fontAlgn="base"/>
            <a:r>
              <a:rPr lang="fr-FR" b="1" dirty="0"/>
              <a:t>Bilans et programmes</a:t>
            </a:r>
            <a:endParaRPr lang="fr-FR" dirty="0"/>
          </a:p>
          <a:p>
            <a:pPr fontAlgn="base"/>
            <a:r>
              <a:rPr lang="fr-FR" b="1" dirty="0"/>
              <a:t>Des évaluations de la condition physique et de la motivation,</a:t>
            </a:r>
            <a:endParaRPr lang="fr-FR" dirty="0"/>
          </a:p>
          <a:p>
            <a:pPr fontAlgn="base"/>
            <a:r>
              <a:rPr lang="fr-FR" b="1" dirty="0"/>
              <a:t>Des bilans diététiques</a:t>
            </a:r>
            <a:endParaRPr lang="fr-FR" dirty="0"/>
          </a:p>
          <a:p>
            <a:pPr fontAlgn="base"/>
            <a:r>
              <a:rPr lang="fr-FR" b="1" dirty="0"/>
              <a:t>Des activités physiques adaptées :</a:t>
            </a:r>
            <a:endParaRPr lang="fr-FR" dirty="0"/>
          </a:p>
          <a:p>
            <a:pPr lvl="1" fontAlgn="base"/>
            <a:r>
              <a:rPr lang="fr-FR" dirty="0"/>
              <a:t>Renforcement musculaire</a:t>
            </a:r>
          </a:p>
          <a:p>
            <a:pPr lvl="1" fontAlgn="base"/>
            <a:r>
              <a:rPr lang="fr-FR" dirty="0"/>
              <a:t>Activités cardio modérées avec de la marche nordique , du circuit training</a:t>
            </a:r>
          </a:p>
          <a:p>
            <a:pPr lvl="1" fontAlgn="base"/>
            <a:r>
              <a:rPr lang="fr-FR" dirty="0"/>
              <a:t>Gymnastique douce</a:t>
            </a:r>
          </a:p>
          <a:p>
            <a:pPr lvl="1" fontAlgn="base"/>
            <a:r>
              <a:rPr lang="fr-FR" dirty="0"/>
              <a:t>Stretching</a:t>
            </a:r>
          </a:p>
          <a:p>
            <a:pPr lvl="1" fontAlgn="base"/>
            <a:r>
              <a:rPr lang="fr-FR" dirty="0"/>
              <a:t>Activité physique adaptée aux personnes en situation de handicap</a:t>
            </a:r>
            <a:br>
              <a:rPr lang="fr-FR" dirty="0"/>
            </a:br>
            <a:r>
              <a:rPr lang="fr-FR" dirty="0"/>
              <a:t>Programmes de prévention des chutes et équilibre</a:t>
            </a:r>
          </a:p>
          <a:p>
            <a:endParaRPr lang="fr-FR" dirty="0"/>
          </a:p>
        </p:txBody>
      </p:sp>
      <p:sp>
        <p:nvSpPr>
          <p:cNvPr id="5" name="Espace réservé du numéro de diapositive 4">
            <a:extLst>
              <a:ext uri="{FF2B5EF4-FFF2-40B4-BE49-F238E27FC236}">
                <a16:creationId xmlns:a16="http://schemas.microsoft.com/office/drawing/2014/main" id="{5ED8AB5B-29E8-09B1-4356-FC2A57B99AB0}"/>
              </a:ext>
            </a:extLst>
          </p:cNvPr>
          <p:cNvSpPr>
            <a:spLocks noGrp="1"/>
          </p:cNvSpPr>
          <p:nvPr>
            <p:ph type="sldNum" sz="quarter" idx="12"/>
          </p:nvPr>
        </p:nvSpPr>
        <p:spPr/>
        <p:txBody>
          <a:bodyPr/>
          <a:lstStyle/>
          <a:p>
            <a:fld id="{3EF67AE2-FD5D-1C42-B3C7-76DB7C76E626}" type="slidenum">
              <a:rPr lang="fr-FR" smtClean="0"/>
              <a:t>24</a:t>
            </a:fld>
            <a:endParaRPr lang="fr-FR"/>
          </a:p>
        </p:txBody>
      </p:sp>
    </p:spTree>
    <p:extLst>
      <p:ext uri="{BB962C8B-B14F-4D97-AF65-F5344CB8AC3E}">
        <p14:creationId xmlns:p14="http://schemas.microsoft.com/office/powerpoint/2010/main" val="1529806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5" name="Image 4" descr="établissement therm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78747"/>
            <a:ext cx="9144000" cy="5346838"/>
          </a:xfrm>
          <a:prstGeom prst="rect">
            <a:avLst/>
          </a:prstGeom>
        </p:spPr>
      </p:pic>
      <p:pic>
        <p:nvPicPr>
          <p:cNvPr id="11" name="Image 10" descr="EN TE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043"/>
            <a:ext cx="9144000" cy="1160767"/>
          </a:xfrm>
          <a:prstGeom prst="rect">
            <a:avLst/>
          </a:prstGeom>
        </p:spPr>
      </p:pic>
      <p:sp>
        <p:nvSpPr>
          <p:cNvPr id="14" name="ZoneTexte 13"/>
          <p:cNvSpPr txBox="1"/>
          <p:nvPr/>
        </p:nvSpPr>
        <p:spPr>
          <a:xfrm>
            <a:off x="109656" y="-26010"/>
            <a:ext cx="889031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Je vous remercie</a:t>
            </a:r>
          </a:p>
        </p:txBody>
      </p:sp>
      <p:sp>
        <p:nvSpPr>
          <p:cNvPr id="16" name="Espace réservé du pied de page 15"/>
          <p:cNvSpPr>
            <a:spLocks noGrp="1"/>
          </p:cNvSpPr>
          <p:nvPr>
            <p:ph type="ftr" sz="quarter" idx="11"/>
          </p:nvPr>
        </p:nvSpPr>
        <p:spPr>
          <a:xfrm>
            <a:off x="-1" y="6492875"/>
            <a:ext cx="8458201"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31859C"/>
                </a:solidFill>
                <a:effectLst/>
                <a:uLnTx/>
                <a:uFillTx/>
                <a:latin typeface="Calibri"/>
                <a:ea typeface="+mn-ea"/>
                <a:cs typeface="+mn-cs"/>
              </a:rPr>
              <a:t>Conférence du 07 mai 2024 - Dr Hugues DESFOUR Rhumatologue</a:t>
            </a:r>
          </a:p>
        </p:txBody>
      </p:sp>
      <p:sp>
        <p:nvSpPr>
          <p:cNvPr id="17" name="Espace réservé du numéro de diapositive 16"/>
          <p:cNvSpPr>
            <a:spLocks noGrp="1"/>
          </p:cNvSpPr>
          <p:nvPr>
            <p:ph type="sldNum" sz="quarter" idx="12"/>
          </p:nvPr>
        </p:nvSpPr>
        <p:spPr>
          <a:xfrm>
            <a:off x="8601202" y="6492875"/>
            <a:ext cx="54279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17</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8982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EN TE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1BA35820-D7C9-B111-2C08-637281C28898}"/>
              </a:ext>
            </a:extLst>
          </p:cNvPr>
          <p:cNvSpPr>
            <a:spLocks noGrp="1"/>
          </p:cNvSpPr>
          <p:nvPr>
            <p:ph idx="1"/>
          </p:nvPr>
        </p:nvSpPr>
        <p:spPr>
          <a:xfrm>
            <a:off x="2212760" y="1600200"/>
            <a:ext cx="6679720" cy="4525963"/>
          </a:xfrm>
        </p:spPr>
        <p:txBody>
          <a:bodyPr>
            <a:normAutofit fontScale="92500" lnSpcReduction="20000"/>
          </a:bodyPr>
          <a:lstStyle/>
          <a:p>
            <a:r>
              <a:rPr lang="fr-FR" sz="3200" dirty="0"/>
              <a:t>1,4 à 2,2 % des Français souffrent de fibromyalgie, certains estiment à 1,7 million de nombre de patients atteints de fibromyalgie, ce qui en fait la pathologie douloureuse chronique la plus fréquente en France.</a:t>
            </a:r>
          </a:p>
          <a:p>
            <a:r>
              <a:rPr lang="fr-FR" dirty="0"/>
              <a:t>Il s’agit dans 80% des cas d’</a:t>
            </a:r>
            <a:r>
              <a:rPr lang="fr-FR" sz="3200" dirty="0"/>
              <a:t>une femme de 30 à 60 ans c’est-à-dire dans la période où la femme est le plus active et sollicitée (boulot, enfants, conjoint, parents…).</a:t>
            </a:r>
          </a:p>
          <a:p>
            <a:endParaRPr lang="fr-FR" dirty="0"/>
          </a:p>
        </p:txBody>
      </p:sp>
      <p:sp>
        <p:nvSpPr>
          <p:cNvPr id="4" name="Espace réservé du pied de page 3"/>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12 mai 2026</a:t>
            </a:r>
          </a:p>
          <a:p>
            <a:pPr algn="l"/>
            <a:r>
              <a:rPr lang="fr-FR" b="1" dirty="0">
                <a:solidFill>
                  <a:schemeClr val="accent5">
                    <a:lumMod val="75000"/>
                  </a:schemeClr>
                </a:solidFill>
              </a:rPr>
              <a:t>Dr Hugues DESFOUR</a:t>
            </a:r>
            <a:endParaRPr lang="fr-FR" dirty="0"/>
          </a:p>
        </p:txBody>
      </p:sp>
      <p:sp>
        <p:nvSpPr>
          <p:cNvPr id="5" name="Espace réservé du numéro de diapositive 4"/>
          <p:cNvSpPr>
            <a:spLocks noGrp="1"/>
          </p:cNvSpPr>
          <p:nvPr>
            <p:ph type="sldNum" sz="quarter" idx="12"/>
          </p:nvPr>
        </p:nvSpPr>
        <p:spPr>
          <a:xfrm>
            <a:off x="8686799" y="6412962"/>
            <a:ext cx="411865" cy="365125"/>
          </a:xfrm>
        </p:spPr>
        <p:txBody>
          <a:bodyPr/>
          <a:lstStyle/>
          <a:p>
            <a:fld id="{3EF67AE2-FD5D-1C42-B3C7-76DB7C76E626}" type="slidenum">
              <a:rPr lang="fr-FR" smtClean="0"/>
              <a:t>3</a:t>
            </a:fld>
            <a:endParaRPr lang="fr-FR" dirty="0"/>
          </a:p>
        </p:txBody>
      </p:sp>
      <p:pic>
        <p:nvPicPr>
          <p:cNvPr id="8" name="Image 7" descr="image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64EA3DA8-35D4-5333-9A6F-836606CE47E0}"/>
              </a:ext>
            </a:extLst>
          </p:cNvPr>
          <p:cNvSpPr txBox="1"/>
          <p:nvPr/>
        </p:nvSpPr>
        <p:spPr>
          <a:xfrm>
            <a:off x="3116226" y="514088"/>
            <a:ext cx="46031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Introduction</a:t>
            </a:r>
          </a:p>
        </p:txBody>
      </p:sp>
    </p:spTree>
    <p:extLst>
      <p:ext uri="{BB962C8B-B14F-4D97-AF65-F5344CB8AC3E}">
        <p14:creationId xmlns:p14="http://schemas.microsoft.com/office/powerpoint/2010/main" val="1357910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DB21C-5FF2-4BD5-522B-15C1535C61FC}"/>
            </a:ext>
          </a:extLst>
        </p:cNvPr>
        <p:cNvGrpSpPr/>
        <p:nvPr/>
      </p:nvGrpSpPr>
      <p:grpSpPr>
        <a:xfrm>
          <a:off x="0" y="0"/>
          <a:ext cx="0" cy="0"/>
          <a:chOff x="0" y="0"/>
          <a:chExt cx="0" cy="0"/>
        </a:xfrm>
      </p:grpSpPr>
      <p:pic>
        <p:nvPicPr>
          <p:cNvPr id="11" name="Image 10" descr="EN TETE.png">
            <a:extLst>
              <a:ext uri="{FF2B5EF4-FFF2-40B4-BE49-F238E27FC236}">
                <a16:creationId xmlns:a16="http://schemas.microsoft.com/office/drawing/2014/main" id="{0F814337-600A-1806-E29D-EBC3A313E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07C88A55-B4AA-976C-917B-E705F1CB59C0}"/>
              </a:ext>
            </a:extLst>
          </p:cNvPr>
          <p:cNvSpPr>
            <a:spLocks noGrp="1"/>
          </p:cNvSpPr>
          <p:nvPr>
            <p:ph idx="1"/>
          </p:nvPr>
        </p:nvSpPr>
        <p:spPr>
          <a:xfrm>
            <a:off x="2212760" y="1600200"/>
            <a:ext cx="6679720" cy="4525963"/>
          </a:xfrm>
        </p:spPr>
        <p:txBody>
          <a:bodyPr>
            <a:normAutofit lnSpcReduction="10000"/>
          </a:bodyPr>
          <a:lstStyle/>
          <a:p>
            <a:r>
              <a:rPr lang="fr-FR" dirty="0"/>
              <a:t>On définit la Fibromyalgie comme un syndrome douloureux diffus accompagné d’asthénie durant plus de 3 mois, sans lésion tissulaire ni inflammatoire. </a:t>
            </a:r>
          </a:p>
          <a:p>
            <a:r>
              <a:rPr lang="fr-FR" dirty="0"/>
              <a:t>Il s’agit d’un diagnostic « par défaut » ce qui peut entrainer un manque de reconnaissance: notion de « double peine »</a:t>
            </a:r>
          </a:p>
        </p:txBody>
      </p:sp>
      <p:sp>
        <p:nvSpPr>
          <p:cNvPr id="4" name="Espace réservé du pied de page 3">
            <a:extLst>
              <a:ext uri="{FF2B5EF4-FFF2-40B4-BE49-F238E27FC236}">
                <a16:creationId xmlns:a16="http://schemas.microsoft.com/office/drawing/2014/main" id="{D1428CD8-1E60-CA90-A5C2-3B2B5B4F3C81}"/>
              </a:ext>
            </a:extLst>
          </p:cNvPr>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12 mai 2026</a:t>
            </a:r>
          </a:p>
          <a:p>
            <a:pPr algn="l"/>
            <a:r>
              <a:rPr lang="fr-FR" b="1" dirty="0">
                <a:solidFill>
                  <a:schemeClr val="accent5">
                    <a:lumMod val="75000"/>
                  </a:schemeClr>
                </a:solidFill>
              </a:rPr>
              <a:t>Dr Hugues DESFOUR</a:t>
            </a:r>
            <a:endParaRPr lang="fr-FR" dirty="0"/>
          </a:p>
        </p:txBody>
      </p:sp>
      <p:sp>
        <p:nvSpPr>
          <p:cNvPr id="5" name="Espace réservé du numéro de diapositive 4">
            <a:extLst>
              <a:ext uri="{FF2B5EF4-FFF2-40B4-BE49-F238E27FC236}">
                <a16:creationId xmlns:a16="http://schemas.microsoft.com/office/drawing/2014/main" id="{929588AE-304E-4FD0-0A64-64ED298933E0}"/>
              </a:ext>
            </a:extLst>
          </p:cNvPr>
          <p:cNvSpPr>
            <a:spLocks noGrp="1"/>
          </p:cNvSpPr>
          <p:nvPr>
            <p:ph type="sldNum" sz="quarter" idx="12"/>
          </p:nvPr>
        </p:nvSpPr>
        <p:spPr>
          <a:xfrm>
            <a:off x="8686799" y="6412962"/>
            <a:ext cx="411865" cy="365125"/>
          </a:xfrm>
        </p:spPr>
        <p:txBody>
          <a:bodyPr/>
          <a:lstStyle/>
          <a:p>
            <a:fld id="{3EF67AE2-FD5D-1C42-B3C7-76DB7C76E626}" type="slidenum">
              <a:rPr lang="fr-FR" smtClean="0"/>
              <a:t>4</a:t>
            </a:fld>
            <a:endParaRPr lang="fr-FR" dirty="0"/>
          </a:p>
        </p:txBody>
      </p:sp>
      <p:pic>
        <p:nvPicPr>
          <p:cNvPr id="8" name="Image 7" descr="image001.jpg">
            <a:extLst>
              <a:ext uri="{FF2B5EF4-FFF2-40B4-BE49-F238E27FC236}">
                <a16:creationId xmlns:a16="http://schemas.microsoft.com/office/drawing/2014/main" id="{70205B96-D04C-3D23-89C3-8085ED8C1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a:extLst>
              <a:ext uri="{FF2B5EF4-FFF2-40B4-BE49-F238E27FC236}">
                <a16:creationId xmlns:a16="http://schemas.microsoft.com/office/drawing/2014/main" id="{708756F4-8B9D-B8BC-1AEF-7E2C59ADF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C0D04C3D-7B79-CDCB-5992-F52E050940A4}"/>
              </a:ext>
            </a:extLst>
          </p:cNvPr>
          <p:cNvSpPr txBox="1"/>
          <p:nvPr/>
        </p:nvSpPr>
        <p:spPr>
          <a:xfrm>
            <a:off x="3116226" y="514088"/>
            <a:ext cx="46031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Introduction</a:t>
            </a:r>
          </a:p>
        </p:txBody>
      </p:sp>
    </p:spTree>
    <p:extLst>
      <p:ext uri="{BB962C8B-B14F-4D97-AF65-F5344CB8AC3E}">
        <p14:creationId xmlns:p14="http://schemas.microsoft.com/office/powerpoint/2010/main" val="1424949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88698-D1A2-F887-D508-ACDABAD85A9D}"/>
            </a:ext>
          </a:extLst>
        </p:cNvPr>
        <p:cNvGrpSpPr/>
        <p:nvPr/>
      </p:nvGrpSpPr>
      <p:grpSpPr>
        <a:xfrm>
          <a:off x="0" y="0"/>
          <a:ext cx="0" cy="0"/>
          <a:chOff x="0" y="0"/>
          <a:chExt cx="0" cy="0"/>
        </a:xfrm>
      </p:grpSpPr>
      <p:pic>
        <p:nvPicPr>
          <p:cNvPr id="11" name="Image 10" descr="EN TETE.png">
            <a:extLst>
              <a:ext uri="{FF2B5EF4-FFF2-40B4-BE49-F238E27FC236}">
                <a16:creationId xmlns:a16="http://schemas.microsoft.com/office/drawing/2014/main" id="{DDA84DEC-849F-3E61-BBFA-BE295B159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4E6D9616-CF81-F64A-EA9E-54F20D0B35E4}"/>
              </a:ext>
            </a:extLst>
          </p:cNvPr>
          <p:cNvSpPr>
            <a:spLocks noGrp="1"/>
          </p:cNvSpPr>
          <p:nvPr>
            <p:ph idx="1"/>
          </p:nvPr>
        </p:nvSpPr>
        <p:spPr>
          <a:xfrm>
            <a:off x="2212760" y="1600200"/>
            <a:ext cx="6679720" cy="4525963"/>
          </a:xfrm>
        </p:spPr>
        <p:txBody>
          <a:bodyPr>
            <a:normAutofit fontScale="92500" lnSpcReduction="20000"/>
          </a:bodyPr>
          <a:lstStyle/>
          <a:p>
            <a:pPr marL="0" indent="0">
              <a:buNone/>
            </a:pPr>
            <a:r>
              <a:rPr lang="fr-FR" dirty="0"/>
              <a:t>Le retentissement de la maladie sur la qualité de vie et la santé globale est important avec notamment des plaintes musculosquelettiques, des troubles cognitifs « Brain Fog », une fatigue chronique, des troubles du transit (colon irritable) et du sommeil, un syndrome dépressif ou des troubles anxieux … Ces symptômes hétérogènes en font parfois un diagnostic « fourre-tout » qui peut être piégeux. Attention à ne pas se tromper!</a:t>
            </a:r>
          </a:p>
          <a:p>
            <a:endParaRPr lang="fr-FR" dirty="0"/>
          </a:p>
        </p:txBody>
      </p:sp>
      <p:sp>
        <p:nvSpPr>
          <p:cNvPr id="4" name="Espace réservé du pied de page 3">
            <a:extLst>
              <a:ext uri="{FF2B5EF4-FFF2-40B4-BE49-F238E27FC236}">
                <a16:creationId xmlns:a16="http://schemas.microsoft.com/office/drawing/2014/main" id="{6661F514-53D1-6641-ADD6-B5EB3F3D2F27}"/>
              </a:ext>
            </a:extLst>
          </p:cNvPr>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12 mai 2026</a:t>
            </a:r>
          </a:p>
          <a:p>
            <a:pPr algn="l"/>
            <a:r>
              <a:rPr lang="fr-FR" b="1" dirty="0">
                <a:solidFill>
                  <a:schemeClr val="accent5">
                    <a:lumMod val="75000"/>
                  </a:schemeClr>
                </a:solidFill>
              </a:rPr>
              <a:t>Dr Hugues DESFOUR</a:t>
            </a:r>
            <a:endParaRPr lang="fr-FR" dirty="0"/>
          </a:p>
        </p:txBody>
      </p:sp>
      <p:sp>
        <p:nvSpPr>
          <p:cNvPr id="5" name="Espace réservé du numéro de diapositive 4">
            <a:extLst>
              <a:ext uri="{FF2B5EF4-FFF2-40B4-BE49-F238E27FC236}">
                <a16:creationId xmlns:a16="http://schemas.microsoft.com/office/drawing/2014/main" id="{DE1F0BA3-820C-DE83-8CFB-EF97C47EFCFB}"/>
              </a:ext>
            </a:extLst>
          </p:cNvPr>
          <p:cNvSpPr>
            <a:spLocks noGrp="1"/>
          </p:cNvSpPr>
          <p:nvPr>
            <p:ph type="sldNum" sz="quarter" idx="12"/>
          </p:nvPr>
        </p:nvSpPr>
        <p:spPr>
          <a:xfrm>
            <a:off x="8686799" y="6412962"/>
            <a:ext cx="411865" cy="365125"/>
          </a:xfrm>
        </p:spPr>
        <p:txBody>
          <a:bodyPr/>
          <a:lstStyle/>
          <a:p>
            <a:fld id="{3EF67AE2-FD5D-1C42-B3C7-76DB7C76E626}" type="slidenum">
              <a:rPr lang="fr-FR" smtClean="0"/>
              <a:t>5</a:t>
            </a:fld>
            <a:endParaRPr lang="fr-FR" dirty="0"/>
          </a:p>
        </p:txBody>
      </p:sp>
      <p:pic>
        <p:nvPicPr>
          <p:cNvPr id="8" name="Image 7" descr="image001.jpg">
            <a:extLst>
              <a:ext uri="{FF2B5EF4-FFF2-40B4-BE49-F238E27FC236}">
                <a16:creationId xmlns:a16="http://schemas.microsoft.com/office/drawing/2014/main" id="{77FD4101-476F-9E45-BA89-CF690AA70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a:extLst>
              <a:ext uri="{FF2B5EF4-FFF2-40B4-BE49-F238E27FC236}">
                <a16:creationId xmlns:a16="http://schemas.microsoft.com/office/drawing/2014/main" id="{D17C8244-0655-2582-0300-3185669E13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CE9AC327-BD39-88AA-EA2F-9B6758554258}"/>
              </a:ext>
            </a:extLst>
          </p:cNvPr>
          <p:cNvSpPr txBox="1"/>
          <p:nvPr/>
        </p:nvSpPr>
        <p:spPr>
          <a:xfrm>
            <a:off x="3116226" y="514088"/>
            <a:ext cx="46031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Introduction</a:t>
            </a:r>
          </a:p>
        </p:txBody>
      </p:sp>
    </p:spTree>
    <p:extLst>
      <p:ext uri="{BB962C8B-B14F-4D97-AF65-F5344CB8AC3E}">
        <p14:creationId xmlns:p14="http://schemas.microsoft.com/office/powerpoint/2010/main" val="3437134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EN TE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1BA35820-D7C9-B111-2C08-637281C28898}"/>
              </a:ext>
            </a:extLst>
          </p:cNvPr>
          <p:cNvSpPr>
            <a:spLocks noGrp="1"/>
          </p:cNvSpPr>
          <p:nvPr>
            <p:ph idx="1"/>
          </p:nvPr>
        </p:nvSpPr>
        <p:spPr>
          <a:xfrm>
            <a:off x="2212760" y="1600200"/>
            <a:ext cx="6679720" cy="4525963"/>
          </a:xfrm>
        </p:spPr>
        <p:txBody>
          <a:bodyPr>
            <a:normAutofit fontScale="92500"/>
          </a:bodyPr>
          <a:lstStyle/>
          <a:p>
            <a:r>
              <a:rPr lang="fr-FR" sz="3200" dirty="0"/>
              <a:t>La prise en charge thérapeutique du patient </a:t>
            </a:r>
            <a:r>
              <a:rPr lang="fr-FR" sz="3200" dirty="0" err="1"/>
              <a:t>fibromyalgique</a:t>
            </a:r>
            <a:r>
              <a:rPr lang="fr-FR" sz="3200" dirty="0"/>
              <a:t> suppose de prendre en compte toutes ces facettes.</a:t>
            </a:r>
          </a:p>
          <a:p>
            <a:r>
              <a:rPr lang="fr-FR" sz="3200" dirty="0"/>
              <a:t>Les recommandations thérapeutiques reposent sur une prise en charge personnalisée, graduée en fonction de l’intensité, avec compréhension vis-à-vis du patient, empathie et respect de son rythme personnel.</a:t>
            </a:r>
            <a:endParaRPr lang="fr-FR" dirty="0"/>
          </a:p>
        </p:txBody>
      </p:sp>
      <p:sp>
        <p:nvSpPr>
          <p:cNvPr id="4" name="Espace réservé du pied de page 3"/>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12 mai 2026</a:t>
            </a:r>
          </a:p>
          <a:p>
            <a:pPr algn="l"/>
            <a:r>
              <a:rPr lang="fr-FR" b="1" dirty="0">
                <a:solidFill>
                  <a:schemeClr val="accent5">
                    <a:lumMod val="75000"/>
                  </a:schemeClr>
                </a:solidFill>
              </a:rPr>
              <a:t>Dr Hugues DESFOUR</a:t>
            </a:r>
            <a:endParaRPr lang="fr-FR" dirty="0"/>
          </a:p>
        </p:txBody>
      </p:sp>
      <p:sp>
        <p:nvSpPr>
          <p:cNvPr id="5" name="Espace réservé du numéro de diapositive 4"/>
          <p:cNvSpPr>
            <a:spLocks noGrp="1"/>
          </p:cNvSpPr>
          <p:nvPr>
            <p:ph type="sldNum" sz="quarter" idx="12"/>
          </p:nvPr>
        </p:nvSpPr>
        <p:spPr>
          <a:xfrm>
            <a:off x="8686799" y="6412962"/>
            <a:ext cx="411865" cy="365125"/>
          </a:xfrm>
        </p:spPr>
        <p:txBody>
          <a:bodyPr/>
          <a:lstStyle/>
          <a:p>
            <a:fld id="{3EF67AE2-FD5D-1C42-B3C7-76DB7C76E626}" type="slidenum">
              <a:rPr lang="fr-FR" smtClean="0"/>
              <a:t>6</a:t>
            </a:fld>
            <a:endParaRPr lang="fr-FR" dirty="0"/>
          </a:p>
        </p:txBody>
      </p:sp>
      <p:pic>
        <p:nvPicPr>
          <p:cNvPr id="8" name="Image 7" descr="image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64EA3DA8-35D4-5333-9A6F-836606CE47E0}"/>
              </a:ext>
            </a:extLst>
          </p:cNvPr>
          <p:cNvSpPr txBox="1"/>
          <p:nvPr/>
        </p:nvSpPr>
        <p:spPr>
          <a:xfrm>
            <a:off x="3116226" y="514088"/>
            <a:ext cx="46031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Introduction</a:t>
            </a:r>
          </a:p>
        </p:txBody>
      </p:sp>
    </p:spTree>
    <p:extLst>
      <p:ext uri="{BB962C8B-B14F-4D97-AF65-F5344CB8AC3E}">
        <p14:creationId xmlns:p14="http://schemas.microsoft.com/office/powerpoint/2010/main" val="215444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EN TE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1BA35820-D7C9-B111-2C08-637281C28898}"/>
              </a:ext>
            </a:extLst>
          </p:cNvPr>
          <p:cNvSpPr>
            <a:spLocks noGrp="1"/>
          </p:cNvSpPr>
          <p:nvPr>
            <p:ph idx="1"/>
          </p:nvPr>
        </p:nvSpPr>
        <p:spPr>
          <a:xfrm>
            <a:off x="2212760" y="1600200"/>
            <a:ext cx="6679720" cy="4525963"/>
          </a:xfrm>
        </p:spPr>
        <p:txBody>
          <a:bodyPr>
            <a:normAutofit/>
          </a:bodyPr>
          <a:lstStyle/>
          <a:p>
            <a:pPr marL="0" indent="0">
              <a:buNone/>
            </a:pPr>
            <a:r>
              <a:rPr lang="fr-FR" dirty="0"/>
              <a:t>Au-delà de l’éventuelle prise en charge médicamenteuse de l’anxiété, de la dépression, des troubles du sommeil ou digestifs, l’approche non médicamenteuse doit être en 1</a:t>
            </a:r>
            <a:r>
              <a:rPr lang="fr-FR" baseline="30000" dirty="0"/>
              <a:t>ère</a:t>
            </a:r>
            <a:r>
              <a:rPr lang="fr-FR" dirty="0"/>
              <a:t> intention, car aucun médicament en France n’a l’AMM pour la Fibromyalgie. D’où la place légitime du Thermalisme.</a:t>
            </a:r>
          </a:p>
        </p:txBody>
      </p:sp>
      <p:sp>
        <p:nvSpPr>
          <p:cNvPr id="4" name="Espace réservé du pied de page 3"/>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12 mai 2026</a:t>
            </a:r>
          </a:p>
          <a:p>
            <a:pPr algn="l"/>
            <a:r>
              <a:rPr lang="fr-FR" b="1" dirty="0">
                <a:solidFill>
                  <a:schemeClr val="accent5">
                    <a:lumMod val="75000"/>
                  </a:schemeClr>
                </a:solidFill>
              </a:rPr>
              <a:t>Dr Hugues DESFOUR</a:t>
            </a:r>
            <a:endParaRPr lang="fr-FR" dirty="0"/>
          </a:p>
        </p:txBody>
      </p:sp>
      <p:sp>
        <p:nvSpPr>
          <p:cNvPr id="5" name="Espace réservé du numéro de diapositive 4"/>
          <p:cNvSpPr>
            <a:spLocks noGrp="1"/>
          </p:cNvSpPr>
          <p:nvPr>
            <p:ph type="sldNum" sz="quarter" idx="12"/>
          </p:nvPr>
        </p:nvSpPr>
        <p:spPr>
          <a:xfrm>
            <a:off x="8686799" y="6412962"/>
            <a:ext cx="411865" cy="365125"/>
          </a:xfrm>
        </p:spPr>
        <p:txBody>
          <a:bodyPr/>
          <a:lstStyle/>
          <a:p>
            <a:fld id="{3EF67AE2-FD5D-1C42-B3C7-76DB7C76E626}" type="slidenum">
              <a:rPr lang="fr-FR" smtClean="0"/>
              <a:t>7</a:t>
            </a:fld>
            <a:endParaRPr lang="fr-FR" dirty="0"/>
          </a:p>
        </p:txBody>
      </p:sp>
      <p:pic>
        <p:nvPicPr>
          <p:cNvPr id="8" name="Image 7" descr="image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64EA3DA8-35D4-5333-9A6F-836606CE47E0}"/>
              </a:ext>
            </a:extLst>
          </p:cNvPr>
          <p:cNvSpPr txBox="1"/>
          <p:nvPr/>
        </p:nvSpPr>
        <p:spPr>
          <a:xfrm>
            <a:off x="3116226" y="514088"/>
            <a:ext cx="46031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Intérêt du Thermalisme</a:t>
            </a:r>
          </a:p>
        </p:txBody>
      </p:sp>
    </p:spTree>
    <p:extLst>
      <p:ext uri="{BB962C8B-B14F-4D97-AF65-F5344CB8AC3E}">
        <p14:creationId xmlns:p14="http://schemas.microsoft.com/office/powerpoint/2010/main" val="3146122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F88C3-E18B-6EE4-CC4A-A56779583DB7}"/>
            </a:ext>
          </a:extLst>
        </p:cNvPr>
        <p:cNvGrpSpPr/>
        <p:nvPr/>
      </p:nvGrpSpPr>
      <p:grpSpPr>
        <a:xfrm>
          <a:off x="0" y="0"/>
          <a:ext cx="0" cy="0"/>
          <a:chOff x="0" y="0"/>
          <a:chExt cx="0" cy="0"/>
        </a:xfrm>
      </p:grpSpPr>
      <p:pic>
        <p:nvPicPr>
          <p:cNvPr id="11" name="Image 10" descr="EN TETE.png">
            <a:extLst>
              <a:ext uri="{FF2B5EF4-FFF2-40B4-BE49-F238E27FC236}">
                <a16:creationId xmlns:a16="http://schemas.microsoft.com/office/drawing/2014/main" id="{B9E3CCD0-1F59-4561-A383-E29E8336D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4EC22BC3-2452-A904-E6FD-1778E0038610}"/>
              </a:ext>
            </a:extLst>
          </p:cNvPr>
          <p:cNvSpPr>
            <a:spLocks noGrp="1"/>
          </p:cNvSpPr>
          <p:nvPr>
            <p:ph idx="1"/>
          </p:nvPr>
        </p:nvSpPr>
        <p:spPr>
          <a:xfrm>
            <a:off x="2212760" y="1600200"/>
            <a:ext cx="6679720" cy="4525963"/>
          </a:xfrm>
        </p:spPr>
        <p:txBody>
          <a:bodyPr>
            <a:normAutofit/>
          </a:bodyPr>
          <a:lstStyle/>
          <a:p>
            <a:pPr marL="0" indent="0">
              <a:buNone/>
            </a:pPr>
            <a:r>
              <a:rPr lang="fr-FR" dirty="0"/>
              <a:t>Le maître mot de la prise en charge, c’est l’activité. Il faut promouvoir la reprise progressive ou la poursuite de l’activité physique chez ces patients, c’est d’ailleurs la seule thérapeutique non médicamenteuse avec une recommandation de grade 1 émise par la Haute Autorité de la Santé (HAS).</a:t>
            </a:r>
          </a:p>
        </p:txBody>
      </p:sp>
      <p:sp>
        <p:nvSpPr>
          <p:cNvPr id="4" name="Espace réservé du pied de page 3">
            <a:extLst>
              <a:ext uri="{FF2B5EF4-FFF2-40B4-BE49-F238E27FC236}">
                <a16:creationId xmlns:a16="http://schemas.microsoft.com/office/drawing/2014/main" id="{EAAE6B5D-0F56-402D-C006-17A4E7492A47}"/>
              </a:ext>
            </a:extLst>
          </p:cNvPr>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12 mai 2026</a:t>
            </a:r>
          </a:p>
          <a:p>
            <a:pPr algn="l"/>
            <a:r>
              <a:rPr lang="fr-FR" b="1" dirty="0">
                <a:solidFill>
                  <a:schemeClr val="accent5">
                    <a:lumMod val="75000"/>
                  </a:schemeClr>
                </a:solidFill>
              </a:rPr>
              <a:t>Dr Hugues DESFOUR</a:t>
            </a:r>
            <a:endParaRPr lang="fr-FR" dirty="0"/>
          </a:p>
        </p:txBody>
      </p:sp>
      <p:sp>
        <p:nvSpPr>
          <p:cNvPr id="5" name="Espace réservé du numéro de diapositive 4">
            <a:extLst>
              <a:ext uri="{FF2B5EF4-FFF2-40B4-BE49-F238E27FC236}">
                <a16:creationId xmlns:a16="http://schemas.microsoft.com/office/drawing/2014/main" id="{02C9020F-EDBF-72E4-A648-1C4BD7D35609}"/>
              </a:ext>
            </a:extLst>
          </p:cNvPr>
          <p:cNvSpPr>
            <a:spLocks noGrp="1"/>
          </p:cNvSpPr>
          <p:nvPr>
            <p:ph type="sldNum" sz="quarter" idx="12"/>
          </p:nvPr>
        </p:nvSpPr>
        <p:spPr>
          <a:xfrm>
            <a:off x="8686799" y="6412962"/>
            <a:ext cx="411865" cy="365125"/>
          </a:xfrm>
        </p:spPr>
        <p:txBody>
          <a:bodyPr/>
          <a:lstStyle/>
          <a:p>
            <a:fld id="{3EF67AE2-FD5D-1C42-B3C7-76DB7C76E626}" type="slidenum">
              <a:rPr lang="fr-FR" smtClean="0"/>
              <a:t>8</a:t>
            </a:fld>
            <a:endParaRPr lang="fr-FR" dirty="0"/>
          </a:p>
        </p:txBody>
      </p:sp>
      <p:pic>
        <p:nvPicPr>
          <p:cNvPr id="8" name="Image 7" descr="image001.jpg">
            <a:extLst>
              <a:ext uri="{FF2B5EF4-FFF2-40B4-BE49-F238E27FC236}">
                <a16:creationId xmlns:a16="http://schemas.microsoft.com/office/drawing/2014/main" id="{EE85A9DB-28BB-767F-180E-9368F5320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a:extLst>
              <a:ext uri="{FF2B5EF4-FFF2-40B4-BE49-F238E27FC236}">
                <a16:creationId xmlns:a16="http://schemas.microsoft.com/office/drawing/2014/main" id="{F61EFE90-1053-0CBE-CBD6-A16CD02674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7EF8F97E-18EE-CA5F-5B5C-948CABEBF9EB}"/>
              </a:ext>
            </a:extLst>
          </p:cNvPr>
          <p:cNvSpPr txBox="1"/>
          <p:nvPr/>
        </p:nvSpPr>
        <p:spPr>
          <a:xfrm>
            <a:off x="3116226" y="514088"/>
            <a:ext cx="46031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Intérêt du Thermalisme</a:t>
            </a:r>
          </a:p>
        </p:txBody>
      </p:sp>
    </p:spTree>
    <p:extLst>
      <p:ext uri="{BB962C8B-B14F-4D97-AF65-F5344CB8AC3E}">
        <p14:creationId xmlns:p14="http://schemas.microsoft.com/office/powerpoint/2010/main" val="1469376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EN TE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60" y="256871"/>
            <a:ext cx="6931240" cy="1160767"/>
          </a:xfrm>
          <a:prstGeom prst="rect">
            <a:avLst/>
          </a:prstGeom>
        </p:spPr>
      </p:pic>
      <p:sp>
        <p:nvSpPr>
          <p:cNvPr id="7" name="Espace réservé du contenu 6">
            <a:extLst>
              <a:ext uri="{FF2B5EF4-FFF2-40B4-BE49-F238E27FC236}">
                <a16:creationId xmlns:a16="http://schemas.microsoft.com/office/drawing/2014/main" id="{1BA35820-D7C9-B111-2C08-637281C28898}"/>
              </a:ext>
            </a:extLst>
          </p:cNvPr>
          <p:cNvSpPr>
            <a:spLocks noGrp="1"/>
          </p:cNvSpPr>
          <p:nvPr>
            <p:ph idx="1"/>
          </p:nvPr>
        </p:nvSpPr>
        <p:spPr>
          <a:xfrm>
            <a:off x="2212760" y="1600200"/>
            <a:ext cx="6679720" cy="4525963"/>
          </a:xfrm>
        </p:spPr>
        <p:txBody>
          <a:bodyPr>
            <a:normAutofit/>
          </a:bodyPr>
          <a:lstStyle/>
          <a:p>
            <a:pPr marL="0" indent="0">
              <a:buNone/>
            </a:pPr>
            <a:r>
              <a:rPr lang="fr-FR" dirty="0"/>
              <a:t>L’hydrokinésithérapie en eau chaude et la balnéation, répétées quotidiennement, ont un effet antalgique et décontracturant (EULAR). Grâce à l’immersion, les contraintes articulaires diminuent, favorisant le mouvement, préalable au réentrainement à l’effort.</a:t>
            </a:r>
          </a:p>
        </p:txBody>
      </p:sp>
      <p:sp>
        <p:nvSpPr>
          <p:cNvPr id="4" name="Espace réservé du pied de page 3"/>
          <p:cNvSpPr>
            <a:spLocks noGrp="1"/>
          </p:cNvSpPr>
          <p:nvPr>
            <p:ph type="ftr" sz="quarter" idx="11"/>
          </p:nvPr>
        </p:nvSpPr>
        <p:spPr>
          <a:xfrm>
            <a:off x="1" y="6238345"/>
            <a:ext cx="5055059" cy="619655"/>
          </a:xfrm>
        </p:spPr>
        <p:txBody>
          <a:bodyPr anchor="b" anchorCtr="0"/>
          <a:lstStyle/>
          <a:p>
            <a:pPr algn="l"/>
            <a:r>
              <a:rPr lang="fr-FR" b="1" dirty="0">
                <a:solidFill>
                  <a:schemeClr val="accent5">
                    <a:lumMod val="75000"/>
                  </a:schemeClr>
                </a:solidFill>
              </a:rPr>
              <a:t>Conférence du 12 mai 2026</a:t>
            </a:r>
          </a:p>
          <a:p>
            <a:pPr algn="l"/>
            <a:r>
              <a:rPr lang="fr-FR" b="1" dirty="0">
                <a:solidFill>
                  <a:schemeClr val="accent5">
                    <a:lumMod val="75000"/>
                  </a:schemeClr>
                </a:solidFill>
              </a:rPr>
              <a:t>Dr Hugues DESFOUR</a:t>
            </a:r>
            <a:endParaRPr lang="fr-FR" dirty="0"/>
          </a:p>
        </p:txBody>
      </p:sp>
      <p:sp>
        <p:nvSpPr>
          <p:cNvPr id="5" name="Espace réservé du numéro de diapositive 4"/>
          <p:cNvSpPr>
            <a:spLocks noGrp="1"/>
          </p:cNvSpPr>
          <p:nvPr>
            <p:ph type="sldNum" sz="quarter" idx="12"/>
          </p:nvPr>
        </p:nvSpPr>
        <p:spPr>
          <a:xfrm>
            <a:off x="8686799" y="6412962"/>
            <a:ext cx="411865" cy="365125"/>
          </a:xfrm>
        </p:spPr>
        <p:txBody>
          <a:bodyPr/>
          <a:lstStyle/>
          <a:p>
            <a:fld id="{3EF67AE2-FD5D-1C42-B3C7-76DB7C76E626}" type="slidenum">
              <a:rPr lang="fr-FR" smtClean="0"/>
              <a:t>9</a:t>
            </a:fld>
            <a:endParaRPr lang="fr-FR" dirty="0"/>
          </a:p>
        </p:txBody>
      </p:sp>
      <p:pic>
        <p:nvPicPr>
          <p:cNvPr id="8" name="Image 7" descr="image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58" y="5953572"/>
            <a:ext cx="3174541" cy="904428"/>
          </a:xfrm>
          <a:prstGeom prst="rect">
            <a:avLst/>
          </a:prstGeom>
        </p:spPr>
      </p:pic>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08014" cy="61261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 name="ZoneTexte 9">
            <a:extLst>
              <a:ext uri="{FF2B5EF4-FFF2-40B4-BE49-F238E27FC236}">
                <a16:creationId xmlns:a16="http://schemas.microsoft.com/office/drawing/2014/main" id="{64EA3DA8-35D4-5333-9A6F-836606CE47E0}"/>
              </a:ext>
            </a:extLst>
          </p:cNvPr>
          <p:cNvSpPr txBox="1"/>
          <p:nvPr/>
        </p:nvSpPr>
        <p:spPr>
          <a:xfrm>
            <a:off x="3116226" y="514088"/>
            <a:ext cx="4603172" cy="646331"/>
          </a:xfrm>
          <a:prstGeom prst="rect">
            <a:avLst/>
          </a:prstGeom>
          <a:noFill/>
        </p:spPr>
        <p:txBody>
          <a:bodyPr wrap="square">
            <a:spAutoFit/>
          </a:bodyPr>
          <a:lstStyle/>
          <a:p>
            <a:pPr algn="ctr"/>
            <a:r>
              <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Intérêt du Thermalisme</a:t>
            </a:r>
          </a:p>
        </p:txBody>
      </p:sp>
    </p:spTree>
    <p:extLst>
      <p:ext uri="{BB962C8B-B14F-4D97-AF65-F5344CB8AC3E}">
        <p14:creationId xmlns:p14="http://schemas.microsoft.com/office/powerpoint/2010/main" val="4131949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1676</Words>
  <Application>Microsoft Office PowerPoint</Application>
  <PresentationFormat>Affichage à l'écran (4:3)</PresentationFormat>
  <Paragraphs>165</Paragraphs>
  <Slides>25</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ild-oscine</vt:lpstr>
      <vt:lpstr>Raleway</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Maison SPORT-SANTE des Thermes de Balaruc</vt:lpstr>
      <vt:lpstr>Maison SPORT-SANTE des Thermes de Balaruc</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Fibromyalgie Place du Thermalisme</dc:title>
  <dc:creator>Propriétaire</dc:creator>
  <cp:lastModifiedBy>Dr Desfour</cp:lastModifiedBy>
  <cp:revision>63</cp:revision>
  <dcterms:created xsi:type="dcterms:W3CDTF">2015-03-01T18:42:01Z</dcterms:created>
  <dcterms:modified xsi:type="dcterms:W3CDTF">2026-05-11T11:22:56Z</dcterms:modified>
</cp:coreProperties>
</file>